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3" r:id="rId2"/>
    <p:sldId id="311" r:id="rId3"/>
    <p:sldId id="314" r:id="rId4"/>
    <p:sldId id="282" r:id="rId5"/>
    <p:sldId id="308" r:id="rId6"/>
    <p:sldId id="274" r:id="rId7"/>
    <p:sldId id="276" r:id="rId8"/>
    <p:sldId id="275" r:id="rId9"/>
    <p:sldId id="306" r:id="rId10"/>
    <p:sldId id="277" r:id="rId11"/>
    <p:sldId id="278" r:id="rId12"/>
    <p:sldId id="279" r:id="rId13"/>
    <p:sldId id="280" r:id="rId14"/>
    <p:sldId id="281" r:id="rId15"/>
    <p:sldId id="309" r:id="rId16"/>
    <p:sldId id="293" r:id="rId17"/>
    <p:sldId id="283" r:id="rId18"/>
    <p:sldId id="285" r:id="rId19"/>
    <p:sldId id="286" r:id="rId20"/>
    <p:sldId id="287" r:id="rId21"/>
    <p:sldId id="288" r:id="rId22"/>
    <p:sldId id="289" r:id="rId23"/>
    <p:sldId id="315" r:id="rId24"/>
    <p:sldId id="292" r:id="rId25"/>
    <p:sldId id="295" r:id="rId26"/>
    <p:sldId id="294" r:id="rId27"/>
    <p:sldId id="296" r:id="rId28"/>
    <p:sldId id="297" r:id="rId29"/>
    <p:sldId id="298" r:id="rId30"/>
    <p:sldId id="310" r:id="rId31"/>
    <p:sldId id="299" r:id="rId32"/>
    <p:sldId id="300" r:id="rId33"/>
    <p:sldId id="301" r:id="rId34"/>
    <p:sldId id="302" r:id="rId35"/>
    <p:sldId id="303" r:id="rId36"/>
    <p:sldId id="304" r:id="rId37"/>
    <p:sldId id="313"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6A5C"/>
    <a:srgbClr val="74AA9C"/>
    <a:srgbClr val="FF3300"/>
    <a:srgbClr val="FFCC00"/>
    <a:srgbClr val="005B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893" autoAdjust="0"/>
  </p:normalViewPr>
  <p:slideViewPr>
    <p:cSldViewPr snapToGrid="0" showGuides="1">
      <p:cViewPr>
        <p:scale>
          <a:sx n="75" d="100"/>
          <a:sy n="75" d="100"/>
        </p:scale>
        <p:origin x="1950" y="390"/>
      </p:cViewPr>
      <p:guideLst>
        <p:guide orient="horz" pos="1570"/>
        <p:guide pos="7015"/>
      </p:guideLst>
    </p:cSldViewPr>
  </p:slideViewPr>
  <p:notesTextViewPr>
    <p:cViewPr>
      <p:scale>
        <a:sx n="1" d="1"/>
        <a:sy n="1" d="1"/>
      </p:scale>
      <p:origin x="0" y="-1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E7F40-4800-4EE0-BD5C-BBB3576030C4}" type="datetimeFigureOut">
              <a:rPr lang="zh-TW" altLang="en-US" smtClean="0"/>
              <a:t>2023/4/12</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D1A70-94FB-4B8C-B566-753D0875AD3F}" type="slidenum">
              <a:rPr lang="zh-TW" altLang="en-US" smtClean="0"/>
              <a:t>‹#›</a:t>
            </a:fld>
            <a:endParaRPr lang="zh-TW" altLang="en-US"/>
          </a:p>
        </p:txBody>
      </p:sp>
    </p:spTree>
    <p:extLst>
      <p:ext uri="{BB962C8B-B14F-4D97-AF65-F5344CB8AC3E}">
        <p14:creationId xmlns:p14="http://schemas.microsoft.com/office/powerpoint/2010/main" val="37527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Arial" panose="020B0604020202020204" pitchFamily="34" charset="0"/>
              <a:buChar char="•"/>
            </a:pPr>
            <a:r>
              <a:rPr lang="en-US" altLang="zh-CN" b="0" i="0" dirty="0">
                <a:solidFill>
                  <a:srgbClr val="D1D5DB"/>
                </a:solidFill>
                <a:effectLst/>
                <a:latin typeface="Söhne"/>
              </a:rPr>
              <a:t>Hello everyone, it's great to be here today to talk about a fascinating article that I recently came across. </a:t>
            </a:r>
          </a:p>
          <a:p>
            <a:pPr marL="171450" indent="-171450" algn="l">
              <a:buFont typeface="Arial" panose="020B0604020202020204" pitchFamily="34" charset="0"/>
              <a:buChar char="•"/>
            </a:pPr>
            <a:r>
              <a:rPr lang="en-US" altLang="zh-CN" b="0" i="0" dirty="0">
                <a:solidFill>
                  <a:srgbClr val="D1D5DB"/>
                </a:solidFill>
                <a:effectLst/>
                <a:latin typeface="Söhne"/>
              </a:rPr>
              <a:t>The article is titled "Elemental Psychopathology: Distilling Constituent Symptoms and Patterns of Repetition in The Diagnostic Criteria of The DSM-5". It explores an important issue within the DSM-5, namely, the overlap of symptoms between different diagnostic criteria.</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r>
              <a:rPr lang="en-US" altLang="zh-CN" b="0" i="0" dirty="0">
                <a:solidFill>
                  <a:srgbClr val="D1D5DB"/>
                </a:solidFill>
                <a:effectLst/>
                <a:latin typeface="Söhne"/>
              </a:rPr>
              <a:t>As you may know, the DSM-5 is a widely used manual for mental health professionals to diagnose and classify mental disorders. </a:t>
            </a:r>
          </a:p>
          <a:p>
            <a:pPr marL="171450" indent="-171450" algn="l">
              <a:buFont typeface="Arial" panose="020B0604020202020204" pitchFamily="34" charset="0"/>
              <a:buChar char="•"/>
            </a:pPr>
            <a:r>
              <a:rPr lang="en-US" altLang="zh-CN" b="0" i="0" dirty="0">
                <a:solidFill>
                  <a:srgbClr val="D1D5DB"/>
                </a:solidFill>
                <a:effectLst/>
                <a:latin typeface="Söhne"/>
              </a:rPr>
              <a:t>However, with so many different diagnostic criteria included in the manual, it can be difficult to disentangle the unique symptoms of each disorder, and many diagnostic criteria have overlapping symptoms.</a:t>
            </a:r>
          </a:p>
          <a:p>
            <a:pPr marL="171450" indent="-171450" algn="l">
              <a:buFont typeface="Arial" panose="020B0604020202020204" pitchFamily="34" charset="0"/>
              <a:buChar char="•"/>
            </a:pPr>
            <a:r>
              <a:rPr lang="en-US" altLang="zh-CN" b="0" i="0" dirty="0">
                <a:solidFill>
                  <a:srgbClr val="D1D5DB"/>
                </a:solidFill>
                <a:effectLst/>
                <a:latin typeface="Söhne"/>
              </a:rPr>
              <a:t>This is where the article comes in - it delves into the constituent symptoms and patterns of repetition in the DSM-5, shedding new light on the nature of mental disorders.</a:t>
            </a:r>
          </a:p>
          <a:p>
            <a:pPr marL="171450" indent="-171450">
              <a:buFont typeface="Arial" panose="020B0604020202020204" pitchFamily="34" charset="0"/>
              <a:buChar cha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a:t>
            </a:fld>
            <a:endParaRPr lang="zh-TW" altLang="en-US"/>
          </a:p>
        </p:txBody>
      </p:sp>
    </p:spTree>
    <p:extLst>
      <p:ext uri="{BB962C8B-B14F-4D97-AF65-F5344CB8AC3E}">
        <p14:creationId xmlns:p14="http://schemas.microsoft.com/office/powerpoint/2010/main" val="3936649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this study, we simplified the DSM-5 criteria for all diagnoses in Sections I-IX by using the rules established by Borsboom et al. (2011) and Tio et al. (2016).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included only symptoms related to adult psychopathology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split criteria containing "or" into separate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also separated the cause and consequence of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excluded descriptive information related to timing, duration, frequency, and severity.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each disorder listed in each chapter, we listed only related special symptoms once to avoid duplication in multiple disorders.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Finally, if a special symptom specified a new symptom or described a new syndrome, we considered it an independent diagnostic criterion.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However, if only the cause, background, comorbid symptom, subset/mixed symptom, etc. of the disorder was specified, it was not considered an independent diagnostic criterion.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10</a:t>
            </a:fld>
            <a:endParaRPr lang="zh-TW" altLang="en-US"/>
          </a:p>
        </p:txBody>
      </p:sp>
    </p:spTree>
    <p:extLst>
      <p:ext uri="{BB962C8B-B14F-4D97-AF65-F5344CB8AC3E}">
        <p14:creationId xmlns:p14="http://schemas.microsoft.com/office/powerpoint/2010/main" val="67834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diseases that do not meet the previous rules will not be included in the analysis, </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11</a:t>
            </a:fld>
            <a:endParaRPr lang="zh-TW" altLang="en-US"/>
          </a:p>
        </p:txBody>
      </p:sp>
    </p:spTree>
    <p:extLst>
      <p:ext uri="{BB962C8B-B14F-4D97-AF65-F5344CB8AC3E}">
        <p14:creationId xmlns:p14="http://schemas.microsoft.com/office/powerpoint/2010/main" val="332500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In defining certain diagnostic criteria, there can be ambiguity or uncertainty due to the broad or abstract nature of some symptoms. </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the symptom of "significant cognitive decline" in neurocognitive disorders lacks a clear definition for what "significant" means.</a:t>
            </a:r>
          </a:p>
          <a:p>
            <a:pPr marL="171450" indent="-171450" algn="l">
              <a:buFont typeface="Wingdings" panose="05000000000000000000" pitchFamily="2" charset="2"/>
              <a:buChar char="n"/>
            </a:pPr>
            <a:r>
              <a:rPr lang="en-US" altLang="zh-CN" b="0" i="0" dirty="0">
                <a:solidFill>
                  <a:srgbClr val="D1D5DB"/>
                </a:solidFill>
                <a:effectLst/>
                <a:latin typeface="Söhne"/>
              </a:rPr>
              <a:t>To address this issue, our project aims to reference related symptoms and diagnostic criteria to determine the specific content of each diagnostic criterion. This will ensure consistency in the analysis and enable us to identify patterns of symptom overlap among core symptoms.</a:t>
            </a:r>
          </a:p>
          <a:p>
            <a:pPr marL="171450" indent="-171450" algn="l">
              <a:buFont typeface="Wingdings" panose="05000000000000000000" pitchFamily="2" charset="2"/>
              <a:buChar char="n"/>
            </a:pPr>
            <a:r>
              <a:rPr lang="en-US" altLang="zh-CN" b="0" i="0" dirty="0">
                <a:solidFill>
                  <a:srgbClr val="D1D5DB"/>
                </a:solidFill>
                <a:effectLst/>
                <a:latin typeface="Söhne"/>
              </a:rPr>
              <a:t>To achieve this goal, we will utilize Qualitative Content Coding and Natural Language Processing (NLP) techniques. By doing so, we hope to improve our understanding of the complex relationships between different diagnostic categories and their symptoms, leading to more accurate and effective diagnoses and treatments.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12</a:t>
            </a:fld>
            <a:endParaRPr lang="zh-TW" altLang="en-US"/>
          </a:p>
        </p:txBody>
      </p:sp>
    </p:spTree>
    <p:extLst>
      <p:ext uri="{BB962C8B-B14F-4D97-AF65-F5344CB8AC3E}">
        <p14:creationId xmlns:p14="http://schemas.microsoft.com/office/powerpoint/2010/main" val="403812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TW" dirty="0"/>
              <a:t>We examined content overlap in core symptoms using Qualitative Content Coding. </a:t>
            </a:r>
          </a:p>
          <a:p>
            <a:pPr marL="228600" indent="-228600">
              <a:buFont typeface="+mj-lt"/>
              <a:buAutoNum type="arabicPeriod"/>
            </a:pPr>
            <a:r>
              <a:rPr lang="en-US" altLang="zh-TW" dirty="0"/>
              <a:t>The same symptoms were identified and labeled as the same. </a:t>
            </a:r>
          </a:p>
          <a:p>
            <a:pPr marL="228600" indent="-228600">
              <a:buFont typeface="+mj-lt"/>
              <a:buAutoNum type="arabicPeriod"/>
            </a:pPr>
            <a:r>
              <a:rPr lang="en-US" altLang="zh-TW" dirty="0"/>
              <a:t>Our team of four members </a:t>
            </a:r>
          </a:p>
          <a:p>
            <a:pPr marL="685800" lvl="1" indent="-228600">
              <a:buFont typeface="+mj-lt"/>
              <a:buAutoNum type="alphaLcParenR"/>
            </a:pPr>
            <a:r>
              <a:rPr lang="en-US" altLang="zh-TW" dirty="0"/>
              <a:t>categorized symptoms into emotional, behavioral, cognitive, or physical categories, </a:t>
            </a:r>
          </a:p>
          <a:p>
            <a:pPr marL="685800" lvl="1" indent="-228600">
              <a:buFont typeface="+mj-lt"/>
              <a:buAutoNum type="alphaLcParenR"/>
            </a:pPr>
            <a:r>
              <a:rPr lang="en-US" altLang="zh-TW" dirty="0"/>
              <a:t>then further subcategorized them. </a:t>
            </a:r>
          </a:p>
          <a:p>
            <a:pPr marL="1143000" lvl="2" indent="-228600">
              <a:buFont typeface="Wingdings" panose="05000000000000000000" pitchFamily="2" charset="2"/>
              <a:buChar char="ü"/>
            </a:pPr>
            <a:r>
              <a:rPr lang="en-US" altLang="zh-TW" dirty="0"/>
              <a:t>For example, emotional symptoms were categorized into low mood, high mood, mood swings, anxious mood, angry mood, and restricted affect. </a:t>
            </a:r>
          </a:p>
          <a:p>
            <a:pPr marL="685800" lvl="1" indent="-228600">
              <a:buFont typeface="+mj-lt"/>
              <a:buAutoNum type="alphaLcParenR"/>
            </a:pPr>
            <a:r>
              <a:rPr lang="en-US" altLang="zh-TW" dirty="0"/>
              <a:t>We then coded for content overlap within each subcategory to determine whether multiple symptoms represented the same subjective experience. </a:t>
            </a:r>
          </a:p>
          <a:p>
            <a:pPr marL="171450" indent="-171450">
              <a:buFont typeface="Wingdings" panose="05000000000000000000" pitchFamily="2" charset="2"/>
              <a:buChar char="n"/>
            </a:pPr>
            <a:r>
              <a:rPr lang="en-US" altLang="zh-TW" dirty="0"/>
              <a:t>This process was repeated over 90 times.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13</a:t>
            </a:fld>
            <a:endParaRPr lang="zh-TW" altLang="en-US"/>
          </a:p>
        </p:txBody>
      </p:sp>
    </p:spTree>
    <p:extLst>
      <p:ext uri="{BB962C8B-B14F-4D97-AF65-F5344CB8AC3E}">
        <p14:creationId xmlns:p14="http://schemas.microsoft.com/office/powerpoint/2010/main" val="234703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This study utilized Natural Language Processing (NLP) to detect any potential semantic matches that may have been missed during the initial analysis.</a:t>
            </a:r>
          </a:p>
          <a:p>
            <a:pPr marL="228600" indent="-228600" algn="l">
              <a:buFont typeface="+mj-lt"/>
              <a:buAutoNum type="arabicPeriod"/>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To achieve this, a computational model was developed to assess the semantic similarity of symptom pairs and identify those with the same meaning. The model was pre-trained and validated using a five-fold cross-validation framework.</a:t>
            </a:r>
          </a:p>
          <a:p>
            <a:pPr marL="228600" indent="-228600" algn="l">
              <a:buFont typeface="+mj-lt"/>
              <a:buAutoNum type="arabicPeriod"/>
            </a:pPr>
            <a:r>
              <a:rPr lang="en-US" altLang="zh-CN" b="0" i="0" dirty="0">
                <a:solidFill>
                  <a:srgbClr val="D1D5DB"/>
                </a:solidFill>
                <a:effectLst/>
                <a:latin typeface="Söhne"/>
              </a:rPr>
              <a:t>After filtering out previously identified matching pairs, the model was used to score the remaining pairs. </a:t>
            </a:r>
          </a:p>
          <a:p>
            <a:pPr marL="228600" indent="-228600" algn="l">
              <a:buFont typeface="+mj-lt"/>
              <a:buAutoNum type="arabicPeriod"/>
            </a:pPr>
            <a:r>
              <a:rPr lang="en-US" altLang="zh-CN" b="0" i="0" dirty="0">
                <a:solidFill>
                  <a:srgbClr val="D1D5DB"/>
                </a:solidFill>
                <a:effectLst/>
                <a:latin typeface="Söhne"/>
              </a:rPr>
              <a:t>The top 1,000 pairs with the highest similarity scores were manually reviewed by two researchers, who identified 26 new matching pairs of symptoms. In total, the study found 3,096 matched pairs of symptoms. </a:t>
            </a:r>
          </a:p>
          <a:p>
            <a:pPr marL="228600" indent="-228600" algn="l">
              <a:buFont typeface="+mj-lt"/>
              <a:buAutoNum type="arabicPeriod"/>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process allowed for a more comprehensive evaluation of symptom overlap and can contribute to more accurate diagnostic criteria.</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14</a:t>
            </a:fld>
            <a:endParaRPr lang="zh-TW" altLang="en-US"/>
          </a:p>
        </p:txBody>
      </p:sp>
    </p:spTree>
    <p:extLst>
      <p:ext uri="{BB962C8B-B14F-4D97-AF65-F5344CB8AC3E}">
        <p14:creationId xmlns:p14="http://schemas.microsoft.com/office/powerpoint/2010/main" val="283080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Next is the Method.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15</a:t>
            </a:fld>
            <a:endParaRPr lang="zh-TW" altLang="en-US"/>
          </a:p>
        </p:txBody>
      </p:sp>
    </p:spTree>
    <p:extLst>
      <p:ext uri="{BB962C8B-B14F-4D97-AF65-F5344CB8AC3E}">
        <p14:creationId xmlns:p14="http://schemas.microsoft.com/office/powerpoint/2010/main" val="378357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In the study, six hundred and twenty-eight different symptoms were identified. </a:t>
            </a:r>
          </a:p>
          <a:p>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Out of these, </a:t>
            </a:r>
          </a:p>
          <a:p>
            <a:pPr marL="171450" indent="-171450">
              <a:buFont typeface="Wingdings" panose="05000000000000000000" pitchFamily="2" charset="2"/>
              <a:buChar char="p"/>
            </a:pPr>
            <a:r>
              <a:rPr lang="en-US" altLang="zh-CN" b="0" i="0" dirty="0">
                <a:solidFill>
                  <a:srgbClr val="D1D5DB"/>
                </a:solidFill>
                <a:effectLst/>
                <a:latin typeface="Söhne"/>
              </a:rPr>
              <a:t>three hundred and ninety-seven (sixty-three-point two percent) were single symptoms, </a:t>
            </a:r>
          </a:p>
          <a:p>
            <a:pPr marL="171450" indent="-171450">
              <a:buFont typeface="Wingdings" panose="05000000000000000000" pitchFamily="2" charset="2"/>
              <a:buChar char="p"/>
            </a:pPr>
            <a:r>
              <a:rPr lang="en-US" altLang="zh-CN" b="0" i="0" dirty="0">
                <a:solidFill>
                  <a:srgbClr val="D1D5DB"/>
                </a:solidFill>
                <a:effectLst/>
                <a:latin typeface="Söhne"/>
              </a:rPr>
              <a:t>while two hundred and thirty-one (thirty-six-point eight percent) were non-single symptoms. </a:t>
            </a:r>
          </a:p>
          <a:p>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The non-single symptoms were observed a total of one thousand and twenty-two times, </a:t>
            </a:r>
          </a:p>
          <a:p>
            <a:pPr marL="171450" indent="-171450">
              <a:buFont typeface="Wingdings" panose="05000000000000000000" pitchFamily="2" charset="2"/>
              <a:buChar char="ü"/>
            </a:pPr>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which accounted for seventy-two-point zero percent of all symptoms listed in the diagnostic criteria.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16</a:t>
            </a:fld>
            <a:endParaRPr lang="zh-TW" altLang="en-US"/>
          </a:p>
        </p:txBody>
      </p:sp>
    </p:spTree>
    <p:extLst>
      <p:ext uri="{BB962C8B-B14F-4D97-AF65-F5344CB8AC3E}">
        <p14:creationId xmlns:p14="http://schemas.microsoft.com/office/powerpoint/2010/main" val="72790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Of these 231 symptoms that overlap between diagnoses</a:t>
            </a:r>
            <a:r>
              <a:rPr lang="en-US" altLang="zh-CN" b="0" i="0" dirty="0">
                <a:solidFill>
                  <a:srgbClr val="D1D5DB"/>
                </a:solidFill>
                <a:effectLst/>
                <a:latin typeface="Söhne"/>
              </a:rPr>
              <a:t>. </a:t>
            </a:r>
          </a:p>
          <a:p>
            <a:pPr marL="171450" indent="-171450">
              <a:buFont typeface="Wingdings" panose="05000000000000000000" pitchFamily="2" charset="2"/>
              <a:buChar char="ü"/>
            </a:pPr>
            <a:r>
              <a:rPr lang="en-US" altLang="zh-CN" b="0" i="0" dirty="0">
                <a:solidFill>
                  <a:srgbClr val="D1D5DB"/>
                </a:solidFill>
                <a:effectLst/>
                <a:latin typeface="Söhne"/>
              </a:rPr>
              <a:t>One hundred and sixty-three (70.6%) of these symptoms recurred in the same chapter, </a:t>
            </a:r>
          </a:p>
          <a:p>
            <a:pPr marL="171450" indent="-171450">
              <a:buFont typeface="Wingdings" panose="05000000000000000000" pitchFamily="2" charset="2"/>
              <a:buChar char="ü"/>
            </a:pPr>
            <a:r>
              <a:rPr lang="en-US" altLang="zh-CN" b="0" i="0" dirty="0">
                <a:solidFill>
                  <a:srgbClr val="D1D5DB"/>
                </a:solidFill>
                <a:effectLst/>
                <a:latin typeface="Söhne"/>
              </a:rPr>
              <a:t>while one hundred and fifty-five (67.1%) were repeated across multiple chapters. </a:t>
            </a:r>
          </a:p>
          <a:p>
            <a:pPr marL="171450" indent="-171450">
              <a:buFont typeface="Wingdings" panose="05000000000000000000" pitchFamily="2" charset="2"/>
              <a:buChar char="ü"/>
            </a:pPr>
            <a:r>
              <a:rPr lang="en-US" altLang="zh-CN" b="0" i="0" dirty="0">
                <a:solidFill>
                  <a:srgbClr val="D1D5DB"/>
                </a:solidFill>
                <a:effectLst/>
                <a:latin typeface="Söhne"/>
              </a:rPr>
              <a:t>Additionally, eighty-seven (37.7%) of these symptoms were repeated both within and between chapters.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17</a:t>
            </a:fld>
            <a:endParaRPr lang="zh-TW" altLang="en-US"/>
          </a:p>
        </p:txBody>
      </p:sp>
    </p:spTree>
    <p:extLst>
      <p:ext uri="{BB962C8B-B14F-4D97-AF65-F5344CB8AC3E}">
        <p14:creationId xmlns:p14="http://schemas.microsoft.com/office/powerpoint/2010/main" val="867063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18</a:t>
            </a:fld>
            <a:endParaRPr lang="zh-TW" altLang="en-US"/>
          </a:p>
        </p:txBody>
      </p:sp>
    </p:spTree>
    <p:extLst>
      <p:ext uri="{BB962C8B-B14F-4D97-AF65-F5344CB8AC3E}">
        <p14:creationId xmlns:p14="http://schemas.microsoft.com/office/powerpoint/2010/main" val="196380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u="sng" dirty="0">
                <a:solidFill>
                  <a:srgbClr val="D1D5DB"/>
                </a:solidFill>
                <a:effectLst/>
                <a:latin typeface="Söhne"/>
              </a:rPr>
              <a:t>The entire diagram represents the </a:t>
            </a:r>
            <a:r>
              <a:rPr lang="en-US" altLang="zh-CN" b="1" i="0" u="sng" dirty="0">
                <a:solidFill>
                  <a:schemeClr val="accent2"/>
                </a:solidFill>
                <a:effectLst/>
                <a:latin typeface="Söhne"/>
              </a:rPr>
              <a:t>Diagnostic Criteria </a:t>
            </a:r>
            <a:r>
              <a:rPr lang="en-US" altLang="zh-CN" b="0" i="0" u="sng" dirty="0">
                <a:solidFill>
                  <a:srgbClr val="D1D5DB"/>
                </a:solidFill>
                <a:effectLst/>
                <a:latin typeface="Söhne"/>
              </a:rPr>
              <a:t>for a </a:t>
            </a:r>
            <a:r>
              <a:rPr lang="en-US" altLang="zh-CN" b="1" u="sng" dirty="0">
                <a:solidFill>
                  <a:schemeClr val="accent2"/>
                </a:solidFill>
                <a:latin typeface="Times New Roman" panose="02020603050405020304" pitchFamily="18" charset="0"/>
                <a:cs typeface="Times New Roman" panose="02020603050405020304" pitchFamily="18" charset="0"/>
              </a:rPr>
              <a:t>Diagnostic Category</a:t>
            </a:r>
            <a:r>
              <a:rPr lang="en-US" altLang="zh-CN" b="0" i="0" u="sng"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19</a:t>
            </a:fld>
            <a:endParaRPr lang="zh-TW" altLang="en-US"/>
          </a:p>
        </p:txBody>
      </p:sp>
    </p:spTree>
    <p:extLst>
      <p:ext uri="{BB962C8B-B14F-4D97-AF65-F5344CB8AC3E}">
        <p14:creationId xmlns:p14="http://schemas.microsoft.com/office/powerpoint/2010/main" val="46529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Now, let me guide you through the introduction, method, result, and discussion of this exciting study.</a:t>
            </a:r>
          </a:p>
          <a:p>
            <a:pPr marL="171450" indent="-171450">
              <a:buFont typeface="Arial" panose="020B0604020202020204" pitchFamily="34" charset="0"/>
              <a:buChar char="•"/>
            </a:pPr>
            <a:r>
              <a:rPr lang="en-US" altLang="zh-CN" b="0" i="0" dirty="0">
                <a:solidFill>
                  <a:srgbClr val="D1D5DB"/>
                </a:solidFill>
                <a:effectLst/>
                <a:latin typeface="Söhne"/>
              </a:rPr>
              <a:t>Please note that I won't be strictly following the order of the article. Instead, I'll be incorporating my own interpretations and insights throughout the presentation. </a:t>
            </a:r>
          </a:p>
          <a:p>
            <a:pPr marL="171450" indent="-171450">
              <a:buFont typeface="Arial" panose="020B0604020202020204" pitchFamily="34" charset="0"/>
              <a:buChar char="•"/>
            </a:pPr>
            <a:r>
              <a:rPr lang="en-US" altLang="zh-CN" b="0" i="0" dirty="0">
                <a:solidFill>
                  <a:srgbClr val="D1D5DB"/>
                </a:solidFill>
                <a:effectLst/>
                <a:latin typeface="Söhne"/>
              </a:rPr>
              <a:t>While I've done my best to understand the article, there may be some inaccuracies or misunderstandings on my part. So please feel free to interrupt me if you have any questions or concerns.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2</a:t>
            </a:fld>
            <a:endParaRPr lang="zh-TW" altLang="en-US"/>
          </a:p>
        </p:txBody>
      </p:sp>
    </p:spTree>
    <p:extLst>
      <p:ext uri="{BB962C8B-B14F-4D97-AF65-F5344CB8AC3E}">
        <p14:creationId xmlns:p14="http://schemas.microsoft.com/office/powerpoint/2010/main" val="289195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u="sng"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20</a:t>
            </a:fld>
            <a:endParaRPr lang="zh-TW" altLang="en-US"/>
          </a:p>
        </p:txBody>
      </p:sp>
    </p:spTree>
    <p:extLst>
      <p:ext uri="{BB962C8B-B14F-4D97-AF65-F5344CB8AC3E}">
        <p14:creationId xmlns:p14="http://schemas.microsoft.com/office/powerpoint/2010/main" val="4140884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u="sng"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21</a:t>
            </a:fld>
            <a:endParaRPr lang="zh-TW" altLang="en-US"/>
          </a:p>
        </p:txBody>
      </p:sp>
    </p:spTree>
    <p:extLst>
      <p:ext uri="{BB962C8B-B14F-4D97-AF65-F5344CB8AC3E}">
        <p14:creationId xmlns:p14="http://schemas.microsoft.com/office/powerpoint/2010/main" val="3653311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22</a:t>
            </a:fld>
            <a:endParaRPr lang="zh-TW" altLang="en-US"/>
          </a:p>
        </p:txBody>
      </p:sp>
    </p:spTree>
    <p:extLst>
      <p:ext uri="{BB962C8B-B14F-4D97-AF65-F5344CB8AC3E}">
        <p14:creationId xmlns:p14="http://schemas.microsoft.com/office/powerpoint/2010/main" val="374565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u="sng"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23</a:t>
            </a:fld>
            <a:endParaRPr lang="zh-TW" altLang="en-US"/>
          </a:p>
        </p:txBody>
      </p:sp>
    </p:spTree>
    <p:extLst>
      <p:ext uri="{BB962C8B-B14F-4D97-AF65-F5344CB8AC3E}">
        <p14:creationId xmlns:p14="http://schemas.microsoft.com/office/powerpoint/2010/main" val="41427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24</a:t>
            </a:fld>
            <a:endParaRPr lang="zh-TW" altLang="en-US"/>
          </a:p>
        </p:txBody>
      </p:sp>
    </p:spTree>
    <p:extLst>
      <p:ext uri="{BB962C8B-B14F-4D97-AF65-F5344CB8AC3E}">
        <p14:creationId xmlns:p14="http://schemas.microsoft.com/office/powerpoint/2010/main" val="945306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25</a:t>
            </a:fld>
            <a:endParaRPr lang="zh-TW" altLang="en-US"/>
          </a:p>
        </p:txBody>
      </p:sp>
    </p:spTree>
    <p:extLst>
      <p:ext uri="{BB962C8B-B14F-4D97-AF65-F5344CB8AC3E}">
        <p14:creationId xmlns:p14="http://schemas.microsoft.com/office/powerpoint/2010/main" val="4236951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26</a:t>
            </a:fld>
            <a:endParaRPr lang="zh-TW" altLang="en-US"/>
          </a:p>
        </p:txBody>
      </p:sp>
    </p:spTree>
    <p:extLst>
      <p:ext uri="{BB962C8B-B14F-4D97-AF65-F5344CB8AC3E}">
        <p14:creationId xmlns:p14="http://schemas.microsoft.com/office/powerpoint/2010/main" val="435446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27</a:t>
            </a:fld>
            <a:endParaRPr lang="zh-TW" altLang="en-US"/>
          </a:p>
        </p:txBody>
      </p:sp>
    </p:spTree>
    <p:extLst>
      <p:ext uri="{BB962C8B-B14F-4D97-AF65-F5344CB8AC3E}">
        <p14:creationId xmlns:p14="http://schemas.microsoft.com/office/powerpoint/2010/main" val="149065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本文列出了哪些症状在诊断标准之间容易被重复</a:t>
            </a:r>
            <a:endParaRPr lang="en-US" altLang="zh-CN" dirty="0"/>
          </a:p>
          <a:p>
            <a:r>
              <a:rPr lang="zh-CN" altLang="en-US" dirty="0"/>
              <a:t>比如失眠，难以集中注意力，嗜睡等</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28</a:t>
            </a:fld>
            <a:endParaRPr lang="zh-TW" altLang="en-US"/>
          </a:p>
        </p:txBody>
      </p:sp>
    </p:spTree>
    <p:extLst>
      <p:ext uri="{BB962C8B-B14F-4D97-AF65-F5344CB8AC3E}">
        <p14:creationId xmlns:p14="http://schemas.microsoft.com/office/powerpoint/2010/main" val="2858411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逆时针方向是被重复次数最多的症状，顺时针方向是被重复次数最少的症状</a:t>
            </a:r>
            <a:endParaRPr lang="en-US" altLang="zh-CN" dirty="0"/>
          </a:p>
          <a:p>
            <a:r>
              <a:rPr lang="zh-CN" altLang="en-US" dirty="0"/>
              <a:t>每一条垂直于圆的线都代表一个症状，每一圈同心圆代表一个章节</a:t>
            </a:r>
            <a:endParaRPr lang="en-US" altLang="zh-CN" dirty="0"/>
          </a:p>
          <a:p>
            <a:r>
              <a:rPr lang="zh-CN" altLang="en-US" dirty="0"/>
              <a:t>如果该症状在该章节出现，则会画出一个实心圆（每个章节的圆颜色不同）</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29</a:t>
            </a:fld>
            <a:endParaRPr lang="zh-TW" altLang="en-US"/>
          </a:p>
        </p:txBody>
      </p:sp>
    </p:spTree>
    <p:extLst>
      <p:ext uri="{BB962C8B-B14F-4D97-AF65-F5344CB8AC3E}">
        <p14:creationId xmlns:p14="http://schemas.microsoft.com/office/powerpoint/2010/main" val="200668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Before we dive into the introduction, I'd like to introduce a few concepts that will come up later in the presentation. </a:t>
            </a:r>
          </a:p>
          <a:p>
            <a:pPr marL="171450" indent="-171450">
              <a:buFont typeface="Arial" panose="020B0604020202020204" pitchFamily="34" charset="0"/>
              <a:buChar char="•"/>
            </a:pPr>
            <a:r>
              <a:rPr lang="en-US" altLang="zh-CN" b="0" i="0" dirty="0">
                <a:solidFill>
                  <a:srgbClr val="D1D5DB"/>
                </a:solidFill>
                <a:effectLst/>
                <a:latin typeface="Söhne"/>
              </a:rPr>
              <a:t>When I was reading the article, these concepts confused me, so I want to clarify their relationships beforehand.</a:t>
            </a:r>
          </a:p>
          <a:p>
            <a:pPr marL="171450" indent="-171450">
              <a:buFont typeface="Arial" panose="020B0604020202020204" pitchFamily="34" charset="0"/>
              <a:buChar cha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A diagnostic system includes multiple diagnostic categories, each of which contains multiple diagnostic criteria.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If a person meets most of the diagnostic criteria in a particular diagnostic category, they will be diagnosed with a certain disease.</a:t>
            </a:r>
          </a:p>
          <a:p>
            <a:pPr marL="0" indent="0">
              <a:buFont typeface="Arial" panose="020B0604020202020204" pitchFamily="34" charset="0"/>
              <a:buNone/>
            </a:pPr>
            <a:endParaRPr lang="en-US" altLang="zh-CN" dirty="0"/>
          </a:p>
          <a:p>
            <a:pPr marL="285750" indent="-285750">
              <a:buFont typeface="Wingdings" panose="05000000000000000000" pitchFamily="2" charset="2"/>
              <a:buChar char="p"/>
            </a:pPr>
            <a:r>
              <a:rPr lang="en-US" altLang="zh-CN" dirty="0"/>
              <a:t>Diagnostic system: A standardized method used to classify and describe various health problems</a:t>
            </a:r>
          </a:p>
          <a:p>
            <a:pPr marL="628650" lvl="1" indent="-171450">
              <a:buFont typeface="Wingdings" panose="05000000000000000000" pitchFamily="2" charset="2"/>
              <a:buChar char="ü"/>
            </a:pPr>
            <a:r>
              <a:rPr lang="en-US" altLang="zh-CN" dirty="0"/>
              <a:t>For example, DSM-5 and ICD-11 are two common diagnostic systems.</a:t>
            </a:r>
          </a:p>
          <a:p>
            <a:pPr marL="285750" indent="-285750">
              <a:buFont typeface="Wingdings" panose="05000000000000000000" pitchFamily="2" charset="2"/>
              <a:buChar char="p"/>
            </a:pPr>
            <a:r>
              <a:rPr lang="en-US" altLang="zh-CN" dirty="0"/>
              <a:t>Diagnostic category: A classification in a diagnostic system used to describe common features and symptoms of a particular health problem. </a:t>
            </a:r>
          </a:p>
          <a:p>
            <a:pPr marL="628650" lvl="1" indent="-171450">
              <a:buFont typeface="Wingdings" panose="05000000000000000000" pitchFamily="2" charset="2"/>
              <a:buChar char="ü"/>
            </a:pPr>
            <a:r>
              <a:rPr lang="en-US" altLang="zh-CN" dirty="0"/>
              <a:t>For example, depression, generalized anxiety disorder, and schizophrenia in DSM-5 are different diagnostic categories.</a:t>
            </a:r>
          </a:p>
          <a:p>
            <a:pPr marL="285750" indent="-285750">
              <a:buFont typeface="Wingdings" panose="05000000000000000000" pitchFamily="2" charset="2"/>
              <a:buChar char="p"/>
            </a:pPr>
            <a:r>
              <a:rPr lang="en-US" altLang="zh-CN" dirty="0"/>
              <a:t>Diagnostic criteria: A set of criteria that must be met by a group of symptoms to determine a specific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a:t>
            </a:fld>
            <a:endParaRPr lang="zh-TW" altLang="en-US"/>
          </a:p>
        </p:txBody>
      </p:sp>
    </p:spTree>
    <p:extLst>
      <p:ext uri="{BB962C8B-B14F-4D97-AF65-F5344CB8AC3E}">
        <p14:creationId xmlns:p14="http://schemas.microsoft.com/office/powerpoint/2010/main" val="130364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31</a:t>
            </a:fld>
            <a:endParaRPr lang="zh-TW" altLang="en-US"/>
          </a:p>
        </p:txBody>
      </p:sp>
    </p:spTree>
    <p:extLst>
      <p:ext uri="{BB962C8B-B14F-4D97-AF65-F5344CB8AC3E}">
        <p14:creationId xmlns:p14="http://schemas.microsoft.com/office/powerpoint/2010/main" val="2740659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32</a:t>
            </a:fld>
            <a:endParaRPr lang="zh-TW" altLang="en-US"/>
          </a:p>
        </p:txBody>
      </p:sp>
    </p:spTree>
    <p:extLst>
      <p:ext uri="{BB962C8B-B14F-4D97-AF65-F5344CB8AC3E}">
        <p14:creationId xmlns:p14="http://schemas.microsoft.com/office/powerpoint/2010/main" val="3395654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33</a:t>
            </a:fld>
            <a:endParaRPr lang="zh-TW" altLang="en-US"/>
          </a:p>
        </p:txBody>
      </p:sp>
    </p:spTree>
    <p:extLst>
      <p:ext uri="{BB962C8B-B14F-4D97-AF65-F5344CB8AC3E}">
        <p14:creationId xmlns:p14="http://schemas.microsoft.com/office/powerpoint/2010/main" val="354077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a:t>Fried EI, Nesse RM. Depression is not a consistent syndrome: An investigation of unique symptom patterns in the STAR∗D study. Journal of Affective Disorders. 2015; 172: 96102. </a:t>
            </a:r>
            <a:r>
              <a:rPr lang="en-US" altLang="zh-TW" dirty="0" err="1"/>
              <a:t>doi</a:t>
            </a:r>
            <a:r>
              <a:rPr lang="en-US" altLang="zh-TW" dirty="0"/>
              <a:t>: 10.1016/j.jad.2014.10.010</a:t>
            </a:r>
          </a:p>
          <a:p>
            <a:pPr marL="228600" indent="-228600">
              <a:buFont typeface="+mj-lt"/>
              <a:buAutoNum type="arabicPeriod"/>
            </a:pPr>
            <a:r>
              <a:rPr lang="en-US" altLang="zh-TW" dirty="0"/>
              <a:t>McGlinchey JB, Zimmerman M, Young D, </a:t>
            </a:r>
            <a:r>
              <a:rPr lang="en-US" altLang="zh-TW" dirty="0" err="1"/>
              <a:t>Chelminski</a:t>
            </a:r>
            <a:r>
              <a:rPr lang="en-US" altLang="zh-TW" dirty="0"/>
              <a:t> I. Diagnosing major depressive disorder VIII: Are some symptoms better than others? The Journal of Nervous and Mental Disease. 2006; 194: 785-790. </a:t>
            </a:r>
            <a:r>
              <a:rPr lang="en-US" altLang="zh-TW" dirty="0" err="1"/>
              <a:t>doi</a:t>
            </a:r>
            <a:r>
              <a:rPr lang="en-US" altLang="zh-TW" dirty="0"/>
              <a:t>: 10.1097/01.nmd.0000240222.75201.aa</a:t>
            </a:r>
          </a:p>
          <a:p>
            <a:pPr marL="228600" indent="-228600">
              <a:buFont typeface="+mj-lt"/>
              <a:buAutoNum type="arabicPeriod"/>
            </a:pPr>
            <a:r>
              <a:rPr lang="en-US" altLang="zh-TW" dirty="0"/>
              <a:t>Winter NR, </a:t>
            </a:r>
            <a:r>
              <a:rPr lang="en-US" altLang="zh-TW" dirty="0" err="1"/>
              <a:t>Leenings</a:t>
            </a:r>
            <a:r>
              <a:rPr lang="en-US" altLang="zh-TW" dirty="0"/>
              <a:t> R, Ernsting J, </a:t>
            </a:r>
            <a:r>
              <a:rPr lang="en-US" altLang="zh-TW" dirty="0" err="1"/>
              <a:t>Sarink</a:t>
            </a:r>
            <a:r>
              <a:rPr lang="en-US" altLang="zh-TW" dirty="0"/>
              <a:t> K, Fisch L, Emden D, </a:t>
            </a:r>
            <a:r>
              <a:rPr lang="en-US" altLang="zh-TW" dirty="0" err="1"/>
              <a:t>Blanke</a:t>
            </a:r>
            <a:r>
              <a:rPr lang="en-US" altLang="zh-TW" dirty="0"/>
              <a:t> J, </a:t>
            </a:r>
            <a:r>
              <a:rPr lang="en-US" altLang="zh-TW" dirty="0" err="1"/>
              <a:t>Goltermann</a:t>
            </a:r>
            <a:r>
              <a:rPr lang="en-US" altLang="zh-TW" dirty="0"/>
              <a:t> J, Opel N, </a:t>
            </a:r>
            <a:r>
              <a:rPr lang="en-US" altLang="zh-TW" dirty="0" err="1"/>
              <a:t>Barkhau</a:t>
            </a:r>
            <a:r>
              <a:rPr lang="en-US" altLang="zh-TW" dirty="0"/>
              <a:t> C, </a:t>
            </a:r>
            <a:r>
              <a:rPr lang="en-US" altLang="zh-TW" dirty="0" err="1"/>
              <a:t>Meinert</a:t>
            </a:r>
            <a:r>
              <a:rPr lang="en-US" altLang="zh-TW" dirty="0"/>
              <a:t> S, </a:t>
            </a:r>
            <a:r>
              <a:rPr lang="en-US" altLang="zh-TW" dirty="0" err="1"/>
              <a:t>Dohm</a:t>
            </a:r>
            <a:r>
              <a:rPr lang="en-US" altLang="zh-TW" dirty="0"/>
              <a:t> K, </a:t>
            </a:r>
            <a:r>
              <a:rPr lang="en-US" altLang="zh-TW" dirty="0" err="1"/>
              <a:t>Repple</a:t>
            </a:r>
            <a:r>
              <a:rPr lang="en-US" altLang="zh-TW" dirty="0"/>
              <a:t> J, Mauritz M, Gruber M, </a:t>
            </a:r>
            <a:r>
              <a:rPr lang="en-US" altLang="zh-TW" dirty="0" err="1"/>
              <a:t>Leehr</a:t>
            </a:r>
            <a:r>
              <a:rPr lang="en-US" altLang="zh-TW" dirty="0"/>
              <a:t> EJ, </a:t>
            </a:r>
            <a:r>
              <a:rPr lang="en-US" altLang="zh-TW" dirty="0" err="1"/>
              <a:t>Grotegerd</a:t>
            </a:r>
            <a:r>
              <a:rPr lang="en-US" altLang="zh-TW" dirty="0"/>
              <a:t> D, Redlich R, Jansen A, </a:t>
            </a:r>
            <a:r>
              <a:rPr lang="en-US" altLang="zh-TW" dirty="0" err="1"/>
              <a:t>Nenadic</a:t>
            </a:r>
            <a:r>
              <a:rPr lang="en-US" altLang="zh-TW" dirty="0"/>
              <a:t> I, </a:t>
            </a:r>
            <a:r>
              <a:rPr lang="en-US" altLang="zh-TW" dirty="0" err="1"/>
              <a:t>Noethen</a:t>
            </a:r>
            <a:r>
              <a:rPr lang="en-US" altLang="zh-TW" dirty="0"/>
              <a:t> MM, </a:t>
            </a:r>
            <a:r>
              <a:rPr lang="en-US" altLang="zh-TW" dirty="0" err="1"/>
              <a:t>Forstner</a:t>
            </a:r>
            <a:r>
              <a:rPr lang="en-US" altLang="zh-TW" dirty="0"/>
              <a:t> A, </a:t>
            </a:r>
            <a:r>
              <a:rPr lang="en-US" altLang="zh-TW" dirty="0" err="1"/>
              <a:t>Rietschel</a:t>
            </a:r>
            <a:r>
              <a:rPr lang="en-US" altLang="zh-TW" dirty="0"/>
              <a:t> M, Gross J, Bauer J, </a:t>
            </a:r>
            <a:r>
              <a:rPr lang="en-US" altLang="zh-TW" dirty="0" err="1"/>
              <a:t>Heindel</a:t>
            </a:r>
            <a:r>
              <a:rPr lang="en-US" altLang="zh-TW" dirty="0"/>
              <a:t> W, </a:t>
            </a:r>
            <a:r>
              <a:rPr lang="en-US" altLang="zh-TW" dirty="0" err="1"/>
              <a:t>Andlauer</a:t>
            </a:r>
            <a:r>
              <a:rPr lang="en-US" altLang="zh-TW" dirty="0"/>
              <a:t> T, Eickhoff SB, Kircher T, </a:t>
            </a:r>
            <a:r>
              <a:rPr lang="en-US" altLang="zh-TW" dirty="0" err="1"/>
              <a:t>Dannlowski</a:t>
            </a:r>
            <a:r>
              <a:rPr lang="en-US" altLang="zh-TW" dirty="0"/>
              <a:t> U, Hahn T. Quantifying deviations of brain structure and function in major depressive disorder across neuroimaging modalities. JAMA Psychiatry. 2022; 79: 879-888. </a:t>
            </a:r>
            <a:r>
              <a:rPr lang="en-US" altLang="zh-TW" dirty="0" err="1"/>
              <a:t>doi</a:t>
            </a:r>
            <a:r>
              <a:rPr lang="en-US" altLang="zh-TW" dirty="0"/>
              <a:t>: 10.1001/jamapsychiatry.2022.1780</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Zimmerman M, McGlinchey JB, Young D, </a:t>
            </a:r>
            <a:r>
              <a:rPr lang="en-US" altLang="zh-TW" dirty="0" err="1"/>
              <a:t>Chelminski</a:t>
            </a:r>
            <a:r>
              <a:rPr lang="en-US" altLang="zh-TW" dirty="0"/>
              <a:t> I. Diagnosing major depressive disorder I: A psychometric evaluation of the DSM-IV symptom criteria. The Journal of Nervous and Mental Disease. 2006; 194: 158-163. </a:t>
            </a:r>
            <a:r>
              <a:rPr lang="en-US" altLang="zh-TW" dirty="0" err="1"/>
              <a:t>doi</a:t>
            </a:r>
            <a:r>
              <a:rPr lang="en-US" altLang="zh-TW" dirty="0"/>
              <a:t>: 10.1097/01.nmd.0000202239.20315.16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34</a:t>
            </a:fld>
            <a:endParaRPr lang="zh-TW" altLang="en-US"/>
          </a:p>
        </p:txBody>
      </p:sp>
    </p:spTree>
    <p:extLst>
      <p:ext uri="{BB962C8B-B14F-4D97-AF65-F5344CB8AC3E}">
        <p14:creationId xmlns:p14="http://schemas.microsoft.com/office/powerpoint/2010/main" val="3576291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Horvath A. Shared depressive symptomatology across mental disorders: Implications for mental health assessments. Master’s Thesis. Sydney University, Camperdown; 2022.</a:t>
            </a:r>
          </a:p>
          <a:p>
            <a:pPr marL="228600" indent="-228600">
              <a:buFont typeface="+mj-lt"/>
              <a:buAutoNum type="arabicPeriod"/>
            </a:pPr>
            <a:r>
              <a:rPr lang="en-US" altLang="zh-TW" dirty="0" err="1"/>
              <a:t>Zbozinek</a:t>
            </a:r>
            <a:r>
              <a:rPr lang="en-US" altLang="zh-TW" dirty="0"/>
              <a:t> TD, Rose RD, </a:t>
            </a:r>
            <a:r>
              <a:rPr lang="en-US" altLang="zh-TW" dirty="0" err="1"/>
              <a:t>Wolitzky</a:t>
            </a:r>
            <a:r>
              <a:rPr lang="en-US" altLang="zh-TW" dirty="0"/>
              <a:t>-Taylor KB, </a:t>
            </a:r>
            <a:r>
              <a:rPr lang="en-US" altLang="zh-TW" dirty="0" err="1"/>
              <a:t>Sherbourne</a:t>
            </a:r>
            <a:r>
              <a:rPr lang="en-US" altLang="zh-TW" dirty="0"/>
              <a:t> C, Sullivan G, Stein MB, </a:t>
            </a:r>
            <a:r>
              <a:rPr lang="en-US" altLang="zh-TW" dirty="0" err="1"/>
              <a:t>RoyByrne</a:t>
            </a:r>
            <a:r>
              <a:rPr lang="en-US" altLang="zh-TW" dirty="0"/>
              <a:t> PP, </a:t>
            </a:r>
            <a:r>
              <a:rPr lang="en-US" altLang="zh-TW" dirty="0" err="1"/>
              <a:t>Craske</a:t>
            </a:r>
            <a:r>
              <a:rPr lang="en-US" altLang="zh-TW" dirty="0"/>
              <a:t> MG. Diagnostic overlap of generalized anxiety disorder and major depressive disorder in a primary care sample. Depression and Anxiety. 2012; 29: 10651071. </a:t>
            </a:r>
            <a:r>
              <a:rPr lang="en-US" altLang="zh-TW" dirty="0" err="1"/>
              <a:t>doi</a:t>
            </a:r>
            <a:r>
              <a:rPr lang="en-US" altLang="zh-TW" dirty="0"/>
              <a:t>: 10.1002/da.22026</a:t>
            </a:r>
          </a:p>
          <a:p>
            <a:pPr marL="228600" indent="-228600">
              <a:buFont typeface="+mj-lt"/>
              <a:buAutoNum type="arabicPeriod"/>
            </a:pPr>
            <a:r>
              <a:rPr lang="en-US" altLang="zh-TW" dirty="0" err="1"/>
              <a:t>Hasin</a:t>
            </a:r>
            <a:r>
              <a:rPr lang="en-US" altLang="zh-TW" dirty="0"/>
              <a:t> DS, </a:t>
            </a:r>
            <a:r>
              <a:rPr lang="en-US" altLang="zh-TW" dirty="0" err="1"/>
              <a:t>Sarvet</a:t>
            </a:r>
            <a:r>
              <a:rPr lang="en-US" altLang="zh-TW" dirty="0"/>
              <a:t> AL, Meyers JL, </a:t>
            </a:r>
            <a:r>
              <a:rPr lang="en-US" altLang="zh-TW" dirty="0" err="1"/>
              <a:t>Saha</a:t>
            </a:r>
            <a:r>
              <a:rPr lang="en-US" altLang="zh-TW" dirty="0"/>
              <a:t> TD, </a:t>
            </a:r>
            <a:r>
              <a:rPr lang="en-US" altLang="zh-TW" dirty="0" err="1"/>
              <a:t>Ruan</a:t>
            </a:r>
            <a:r>
              <a:rPr lang="en-US" altLang="zh-TW" dirty="0"/>
              <a:t> WJ, </a:t>
            </a:r>
            <a:r>
              <a:rPr lang="en-US" altLang="zh-TW" dirty="0" err="1"/>
              <a:t>Stohl</a:t>
            </a:r>
            <a:r>
              <a:rPr lang="en-US" altLang="zh-TW" dirty="0"/>
              <a:t> M, Grant BF. Epidemiology of adult DSM-5 major depressive disorder and its specifiers in the United States. JAMA Psychiatry. 2018; 75: 336-346. </a:t>
            </a:r>
            <a:r>
              <a:rPr lang="en-US" altLang="zh-TW" dirty="0" err="1"/>
              <a:t>doi</a:t>
            </a:r>
            <a:r>
              <a:rPr lang="en-US" altLang="zh-TW" dirty="0"/>
              <a:t>: 10.1001/jamapsychiatry.2017.4602</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35</a:t>
            </a:fld>
            <a:endParaRPr lang="zh-TW" altLang="en-US"/>
          </a:p>
        </p:txBody>
      </p:sp>
    </p:spTree>
    <p:extLst>
      <p:ext uri="{BB962C8B-B14F-4D97-AF65-F5344CB8AC3E}">
        <p14:creationId xmlns:p14="http://schemas.microsoft.com/office/powerpoint/2010/main" val="168554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err="1"/>
              <a:t>Insel</a:t>
            </a:r>
            <a:r>
              <a:rPr lang="en-US" altLang="zh-TW" dirty="0"/>
              <a:t> T, Cuthbert B, Garvey M, </a:t>
            </a:r>
            <a:r>
              <a:rPr lang="en-US" altLang="zh-TW" dirty="0" err="1"/>
              <a:t>Heinssen</a:t>
            </a:r>
            <a:r>
              <a:rPr lang="en-US" altLang="zh-TW" dirty="0"/>
              <a:t> R, Pine DS, Quinn K, </a:t>
            </a:r>
            <a:r>
              <a:rPr lang="en-US" altLang="zh-TW" dirty="0" err="1"/>
              <a:t>Sanislow</a:t>
            </a:r>
            <a:r>
              <a:rPr lang="en-US" altLang="zh-TW" dirty="0"/>
              <a:t> C, Wang P. Research Domain Criteria (</a:t>
            </a:r>
            <a:r>
              <a:rPr lang="en-US" altLang="zh-TW" dirty="0" err="1"/>
              <a:t>RDoC</a:t>
            </a:r>
            <a:r>
              <a:rPr lang="en-US" altLang="zh-TW" dirty="0"/>
              <a:t>): Toward a new classification framework for research on mental disorders. The American Journal of Psychiatry. 2010; 167: 748-751. </a:t>
            </a:r>
            <a:r>
              <a:rPr lang="en-US" altLang="zh-TW" dirty="0" err="1"/>
              <a:t>doi</a:t>
            </a:r>
            <a:r>
              <a:rPr lang="en-US" altLang="zh-TW" dirty="0"/>
              <a:t>: 10.1176/appi.ajp.2010.09091379</a:t>
            </a:r>
          </a:p>
          <a:p>
            <a:pPr marL="228600" indent="-228600">
              <a:buFont typeface="+mj-lt"/>
              <a:buAutoNum type="arabicPeriod"/>
            </a:pPr>
            <a:r>
              <a:rPr lang="en-US" altLang="zh-TW" dirty="0"/>
              <a:t>Hofmann SG, Hayes SC. The future of intervention science: Process-based therapy. Clinical Psychological Science. 2019; 7: 37-50. </a:t>
            </a:r>
            <a:r>
              <a:rPr lang="en-US" altLang="zh-TW" dirty="0" err="1"/>
              <a:t>doi</a:t>
            </a:r>
            <a:r>
              <a:rPr lang="en-US" altLang="zh-TW" dirty="0"/>
              <a:t>: 10.1177/2167702618772296</a:t>
            </a:r>
          </a:p>
          <a:p>
            <a:pPr marL="228600" indent="-228600">
              <a:buFont typeface="+mj-lt"/>
              <a:buAutoNum type="arabicPeriod"/>
            </a:pPr>
            <a:r>
              <a:rPr lang="en-US" altLang="zh-TW" dirty="0"/>
              <a:t>Wolpert M, </a:t>
            </a:r>
            <a:r>
              <a:rPr lang="en-US" altLang="zh-TW" dirty="0" err="1"/>
              <a:t>Pote</a:t>
            </a:r>
            <a:r>
              <a:rPr lang="en-US" altLang="zh-TW" dirty="0"/>
              <a:t> I, Sebastian CL. Identifying and integrating active ingredients for mental health. The Lancet Psychiatry 2021; 8: 741-743. doi:10.1016/S2215-0366(21)00283-2</a:t>
            </a:r>
          </a:p>
          <a:p>
            <a:pPr marL="228600" indent="-228600">
              <a:buFont typeface="+mj-lt"/>
              <a:buAutoNum type="arabicPeriod"/>
            </a:pPr>
            <a:r>
              <a:rPr lang="en-US" altLang="zh-TW" dirty="0"/>
              <a:t>Kotov R, Krueger RF, Watson D, Achenbach TM, </a:t>
            </a:r>
            <a:r>
              <a:rPr lang="en-US" altLang="zh-TW" dirty="0" err="1"/>
              <a:t>Althoff</a:t>
            </a:r>
            <a:r>
              <a:rPr lang="en-US" altLang="zh-TW" dirty="0"/>
              <a:t> RR, </a:t>
            </a:r>
            <a:r>
              <a:rPr lang="en-US" altLang="zh-TW" dirty="0" err="1"/>
              <a:t>Bagby</a:t>
            </a:r>
            <a:r>
              <a:rPr lang="en-US" altLang="zh-TW" dirty="0"/>
              <a:t> RM, Brown TA, Carpenter WT, Caspi A, Clark LA, Eaton NR, Forbes MK, </a:t>
            </a:r>
            <a:r>
              <a:rPr lang="en-US" altLang="zh-TW" dirty="0" err="1"/>
              <a:t>Forbush</a:t>
            </a:r>
            <a:r>
              <a:rPr lang="en-US" altLang="zh-TW" dirty="0"/>
              <a:t> KT, Goldberg D, </a:t>
            </a:r>
            <a:r>
              <a:rPr lang="en-US" altLang="zh-TW" dirty="0" err="1"/>
              <a:t>Hasin</a:t>
            </a:r>
            <a:r>
              <a:rPr lang="en-US" altLang="zh-TW" dirty="0"/>
              <a:t> D, Hyman SE, Ivanova MY, </a:t>
            </a:r>
            <a:r>
              <a:rPr lang="en-US" altLang="zh-TW" dirty="0" err="1"/>
              <a:t>Lynam</a:t>
            </a:r>
            <a:r>
              <a:rPr lang="en-US" altLang="zh-TW" dirty="0"/>
              <a:t> DR, </a:t>
            </a:r>
            <a:r>
              <a:rPr lang="en-US" altLang="zh-TW" dirty="0" err="1"/>
              <a:t>Markon</a:t>
            </a:r>
            <a:r>
              <a:rPr lang="en-US" altLang="zh-TW" dirty="0"/>
              <a:t> K, Miller JD, Moffitt TE, Morey LC, Mullins-</a:t>
            </a:r>
            <a:r>
              <a:rPr lang="en-US" altLang="zh-TW" dirty="0" err="1"/>
              <a:t>Sweatt</a:t>
            </a:r>
            <a:r>
              <a:rPr lang="en-US" altLang="zh-TW" dirty="0"/>
              <a:t> SN, </a:t>
            </a:r>
            <a:r>
              <a:rPr lang="en-US" altLang="zh-TW" dirty="0" err="1"/>
              <a:t>Ormel</a:t>
            </a:r>
            <a:r>
              <a:rPr lang="en-US" altLang="zh-TW" dirty="0"/>
              <a:t> J, Patrick CJ, </a:t>
            </a:r>
            <a:r>
              <a:rPr lang="en-US" altLang="zh-TW" dirty="0" err="1"/>
              <a:t>Regier</a:t>
            </a:r>
            <a:r>
              <a:rPr lang="en-US" altLang="zh-TW" dirty="0"/>
              <a:t> DA, Rescorla L, </a:t>
            </a:r>
            <a:r>
              <a:rPr lang="en-US" altLang="zh-TW" dirty="0" err="1"/>
              <a:t>Ruggero</a:t>
            </a:r>
            <a:r>
              <a:rPr lang="en-US" altLang="zh-TW" dirty="0"/>
              <a:t> CJ, Samuel DB, </a:t>
            </a:r>
            <a:r>
              <a:rPr lang="en-US" altLang="zh-TW" dirty="0" err="1"/>
              <a:t>Sellbom</a:t>
            </a:r>
            <a:r>
              <a:rPr lang="en-US" altLang="zh-TW" dirty="0"/>
              <a:t> M, Simms LJ, </a:t>
            </a:r>
            <a:r>
              <a:rPr lang="en-US" altLang="zh-TW" dirty="0" err="1"/>
              <a:t>Skodol</a:t>
            </a:r>
            <a:r>
              <a:rPr lang="en-US" altLang="zh-TW" dirty="0"/>
              <a:t> AE, Slade T, South SC, Tackett JL, Waldman ID, </a:t>
            </a:r>
            <a:r>
              <a:rPr lang="en-US" altLang="zh-TW" dirty="0" err="1"/>
              <a:t>Waszczuk</a:t>
            </a:r>
            <a:r>
              <a:rPr lang="en-US" altLang="zh-TW" dirty="0"/>
              <a:t> MA, </a:t>
            </a:r>
            <a:r>
              <a:rPr lang="en-US" altLang="zh-TW" dirty="0" err="1"/>
              <a:t>Widiger</a:t>
            </a:r>
            <a:r>
              <a:rPr lang="en-US" altLang="zh-TW" dirty="0"/>
              <a:t> TA, Wright AGC, Zimmerman M. The Hierarchical Taxonomy of Psychopathology (</a:t>
            </a:r>
            <a:r>
              <a:rPr lang="en-US" altLang="zh-TW" dirty="0" err="1"/>
              <a:t>HiTOP</a:t>
            </a:r>
            <a:r>
              <a:rPr lang="en-US" altLang="zh-TW" dirty="0"/>
              <a:t>): A dimensional alternative to traditional </a:t>
            </a:r>
            <a:r>
              <a:rPr lang="en-US" altLang="zh-TW" dirty="0" err="1"/>
              <a:t>nosologies</a:t>
            </a:r>
            <a:r>
              <a:rPr lang="en-US" altLang="zh-TW" dirty="0"/>
              <a:t>. Journal of Abnormal Psychology. 2017; 126: 454-477. </a:t>
            </a:r>
            <a:r>
              <a:rPr lang="en-US" altLang="zh-TW" dirty="0" err="1"/>
              <a:t>doi</a:t>
            </a:r>
            <a:r>
              <a:rPr lang="en-US" altLang="zh-TW" dirty="0"/>
              <a:t>: 10.1037/abn0000258</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36</a:t>
            </a:fld>
            <a:endParaRPr lang="zh-TW" altLang="en-US"/>
          </a:p>
        </p:txBody>
      </p:sp>
    </p:spTree>
    <p:extLst>
      <p:ext uri="{BB962C8B-B14F-4D97-AF65-F5344CB8AC3E}">
        <p14:creationId xmlns:p14="http://schemas.microsoft.com/office/powerpoint/2010/main" val="164636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a diagnostic system, each diagnostic category usually has a set of symptom descriptions associated with it to help doctors or other healthcare professionals make a diagnosis.</a:t>
            </a:r>
          </a:p>
          <a:p>
            <a:pPr marL="285750" indent="-285750">
              <a:buFont typeface="Wingdings" panose="05000000000000000000" pitchFamily="2" charset="2"/>
              <a:buChar char="n"/>
            </a:pPr>
            <a:endParaRPr lang="en-US" altLang="zh-CN" dirty="0"/>
          </a:p>
          <a:p>
            <a:pPr marL="171450" indent="-171450">
              <a:buFont typeface="Wingdings" panose="05000000000000000000" pitchFamily="2" charset="2"/>
              <a:buChar char="p"/>
            </a:pPr>
            <a:r>
              <a:rPr lang="en-US" altLang="zh-CN" dirty="0"/>
              <a:t>Constituent symptoms: Individual symptoms that make up a diagnosis or diagnostic criteria.</a:t>
            </a:r>
          </a:p>
          <a:p>
            <a:pPr marL="171450" indent="-171450">
              <a:buFont typeface="Wingdings" panose="05000000000000000000" pitchFamily="2" charset="2"/>
              <a:buChar char="p"/>
            </a:pPr>
            <a:r>
              <a:rPr lang="en-US" altLang="zh-CN" dirty="0"/>
              <a:t>Core symptoms: The necessary basic symptoms in a diagnosis.</a:t>
            </a:r>
          </a:p>
          <a:p>
            <a:endParaRPr lang="en-US" altLang="zh-TW" dirty="0"/>
          </a:p>
          <a:p>
            <a:pPr marL="171450" indent="-171450">
              <a:buFont typeface="Wingdings" panose="05000000000000000000" pitchFamily="2" charset="2"/>
              <a:buChar char="n"/>
            </a:pPr>
            <a:r>
              <a:rPr lang="en-US" altLang="zh-TW" dirty="0"/>
              <a:t>A Core Symptom and several </a:t>
            </a:r>
            <a:r>
              <a:rPr lang="en-US" altLang="zh-CN" dirty="0"/>
              <a:t>Constituent</a:t>
            </a:r>
            <a:r>
              <a:rPr lang="en-US" altLang="zh-TW" dirty="0"/>
              <a:t> Symptoms constitute the Diagnostic Criteria for a certain disease</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4</a:t>
            </a:fld>
            <a:endParaRPr lang="zh-TW" altLang="en-US"/>
          </a:p>
        </p:txBody>
      </p:sp>
    </p:spTree>
    <p:extLst>
      <p:ext uri="{BB962C8B-B14F-4D97-AF65-F5344CB8AC3E}">
        <p14:creationId xmlns:p14="http://schemas.microsoft.com/office/powerpoint/2010/main" val="5159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I should note that my understanding of the relationship between diagnostic criteria and core symptoms is based on my own interpretation. </a:t>
            </a:r>
          </a:p>
          <a:p>
            <a:pPr marL="171450" indent="-171450">
              <a:buFont typeface="Arial" panose="020B0604020202020204" pitchFamily="34" charset="0"/>
              <a:buChar char="•"/>
            </a:pPr>
            <a:r>
              <a:rPr lang="en-US" altLang="zh-CN" b="0" i="0" dirty="0">
                <a:solidFill>
                  <a:srgbClr val="D1D5DB"/>
                </a:solidFill>
                <a:effectLst/>
                <a:latin typeface="Söhne"/>
              </a:rPr>
              <a:t>However, I believe that this hierarchical relationship is in line with the concepts presented in the article and will help you better understand the study. </a:t>
            </a:r>
          </a:p>
          <a:p>
            <a:pPr marL="171450" indent="-171450">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Now, let's move on to the introduction.</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5</a:t>
            </a:fld>
            <a:endParaRPr lang="zh-TW" altLang="en-US"/>
          </a:p>
        </p:txBody>
      </p:sp>
    </p:spTree>
    <p:extLst>
      <p:ext uri="{BB962C8B-B14F-4D97-AF65-F5344CB8AC3E}">
        <p14:creationId xmlns:p14="http://schemas.microsoft.com/office/powerpoint/2010/main" val="151751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As we've seen, traditional diagnostic systems like the DSM have limitations due to the heterogeneity within diagnostic categories and symptom overlap across diagnostic categories.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In fact, isolating a single diagnostic category can restrict our understanding of the fundamental causes of symptoms, as noted by Bentall et al. (2012), Fried and Nesse (2015), and Parker (2005). </a:t>
            </a:r>
          </a:p>
          <a:p>
            <a:pPr marL="228600" indent="-228600" algn="l">
              <a:buFont typeface="+mj-lt"/>
              <a:buAutoNum type="arabicPeriod"/>
            </a:pPr>
            <a:r>
              <a:rPr lang="en-US" altLang="zh-CN" b="0" i="0" dirty="0">
                <a:solidFill>
                  <a:srgbClr val="D1D5DB"/>
                </a:solidFill>
                <a:effectLst/>
                <a:latin typeface="Söhne"/>
              </a:rPr>
              <a:t>Additionally, it can obscure commonalities between symptoms, as pointed out by Barlow (2014).</a:t>
            </a:r>
          </a:p>
          <a:p>
            <a:pPr marL="171450" indent="-171450" algn="l">
              <a:buFont typeface="Wingdings" panose="05000000000000000000" pitchFamily="2" charset="2"/>
              <a:buChar char="ü"/>
            </a:pPr>
            <a:r>
              <a:rPr lang="en-US" altLang="zh-CN" b="0" i="0" dirty="0">
                <a:solidFill>
                  <a:srgbClr val="D1D5DB"/>
                </a:solidFill>
                <a:effectLst/>
                <a:latin typeface="Söhne"/>
              </a:rPr>
              <a:t>For instance, severe depression and generalized anxiety disorder share many symptoms, which means that a person can meet the criteria for both diagnoses.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To address these challenges, researchers have looked at patterns of symptom overlap. </a:t>
            </a:r>
          </a:p>
          <a:p>
            <a:pPr marL="228600" indent="-228600" algn="l">
              <a:buFont typeface="+mj-lt"/>
              <a:buAutoNum type="arabicPeriod"/>
            </a:pPr>
            <a:r>
              <a:rPr lang="en-US" altLang="zh-CN" b="0" i="0" dirty="0">
                <a:solidFill>
                  <a:srgbClr val="D1D5DB"/>
                </a:solidFill>
                <a:effectLst/>
                <a:latin typeface="Söhne"/>
              </a:rPr>
              <a:t>By doing so, they can identify common symptoms of multiple diseases and symptoms unique to a specific disease.</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approach has helped improve the accuracy of diagnostic classification and can lead to more effective treatments targeted at specific symptoms or groups of symptoms. By understanding the overlap and distinctions between symptoms, we can gain a better understanding of mental disorders and provide more personalized and effective treatments.</a:t>
            </a:r>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en-US" altLang="zh-CN" dirty="0"/>
          </a:p>
          <a:p>
            <a:pPr marL="171450" indent="-171450">
              <a:buFont typeface="Wingdings" panose="05000000000000000000" pitchFamily="2" charset="2"/>
              <a:buChar char="Ø"/>
            </a:pPr>
            <a:r>
              <a:rPr lang="en-US" altLang="zh-CN" dirty="0"/>
              <a:t>Reference </a:t>
            </a:r>
          </a:p>
          <a:p>
            <a:pPr marL="228600" indent="-228600">
              <a:buFont typeface="+mj-lt"/>
              <a:buAutoNum type="arabicPeriod"/>
            </a:pPr>
            <a:r>
              <a:rPr lang="en-US" altLang="zh-CN" dirty="0"/>
              <a:t>Bentall RP, Wickham S, Shevlin M, Varese F. Do specific early-life adversities lead to specific symptoms of psychosis? A study from the 2007 the adult psychiatric morbidity survey. Schizophrenia Bulletin 2012; 38: 734-740. </a:t>
            </a:r>
            <a:r>
              <a:rPr lang="en-US" altLang="zh-CN" dirty="0" err="1"/>
              <a:t>doi</a:t>
            </a:r>
            <a:r>
              <a:rPr lang="en-US" altLang="zh-CN" dirty="0"/>
              <a:t>: 10.1093/</a:t>
            </a:r>
            <a:r>
              <a:rPr lang="en-US" altLang="zh-CN" dirty="0" err="1"/>
              <a:t>schbul</a:t>
            </a:r>
            <a:r>
              <a:rPr lang="en-US" altLang="zh-CN" dirty="0"/>
              <a:t>/sbs049</a:t>
            </a:r>
          </a:p>
          <a:p>
            <a:pPr marL="228600" indent="-228600">
              <a:buFont typeface="+mj-lt"/>
              <a:buAutoNum type="arabicPeriod"/>
            </a:pPr>
            <a:r>
              <a:rPr lang="en-US" altLang="zh-CN" dirty="0"/>
              <a:t>Fried EI, Nesse RM. Depression sum-scores don't add up: Why analyzing specific depression symptoms is essential. BMC Medicine. 2015; 13: 72-72. </a:t>
            </a:r>
            <a:r>
              <a:rPr lang="en-US" altLang="zh-CN" dirty="0" err="1"/>
              <a:t>doi</a:t>
            </a:r>
            <a:r>
              <a:rPr lang="en-US" altLang="zh-CN" dirty="0"/>
              <a:t>: 10.1186/s12916015-0325-4</a:t>
            </a:r>
          </a:p>
          <a:p>
            <a:pPr marL="228600" indent="-228600">
              <a:buFont typeface="+mj-lt"/>
              <a:buAutoNum type="arabicPeriod"/>
            </a:pPr>
            <a:r>
              <a:rPr lang="en-US" altLang="zh-CN" dirty="0"/>
              <a:t>Parker G. Beyond major depression. Psychological Medicine. 2005; 35: 467-474. </a:t>
            </a:r>
            <a:r>
              <a:rPr lang="en-US" altLang="zh-CN" dirty="0" err="1"/>
              <a:t>doi</a:t>
            </a:r>
            <a:r>
              <a:rPr lang="en-US" altLang="zh-CN" dirty="0"/>
              <a:t>: 10.1017/S0033291704004210</a:t>
            </a:r>
          </a:p>
          <a:p>
            <a:pPr marL="228600" indent="-228600">
              <a:buFont typeface="+mj-lt"/>
              <a:buAutoNum type="arabicPeriod"/>
            </a:pPr>
            <a:r>
              <a:rPr lang="en-US" altLang="zh-CN" dirty="0"/>
              <a:t>Barlow DH, Sauer-Zavala S, Carl JR, </a:t>
            </a:r>
            <a:r>
              <a:rPr lang="en-US" altLang="zh-CN" dirty="0" err="1"/>
              <a:t>Bullis</a:t>
            </a:r>
            <a:r>
              <a:rPr lang="en-US" altLang="zh-CN" dirty="0"/>
              <a:t> JR, Ellard KK. The nature, diagnosis, and treatment of neuroticism: Back to the future. Clinical Psychological Science. 2014; 2: 344365. </a:t>
            </a:r>
            <a:r>
              <a:rPr lang="en-US" altLang="zh-CN" dirty="0" err="1"/>
              <a:t>doi</a:t>
            </a:r>
            <a:r>
              <a:rPr lang="en-US" altLang="zh-CN" dirty="0"/>
              <a:t>: 10.1177/216770261350553</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6</a:t>
            </a:fld>
            <a:endParaRPr lang="zh-TW" altLang="en-US"/>
          </a:p>
        </p:txBody>
      </p:sp>
    </p:spTree>
    <p:extLst>
      <p:ext uri="{BB962C8B-B14F-4D97-AF65-F5344CB8AC3E}">
        <p14:creationId xmlns:p14="http://schemas.microsoft.com/office/powerpoint/2010/main" val="61098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Previous research has also explored the patterns of symptom overlap in various diagnostic systems.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example, Borsboom and colleagues (2011) generated a symptom-level overlap network in DSM-IV-TR. Similarly,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Tio and colleagues (2016) used the same method to examine symptom-level overlap in ICD-10. More recently,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Forbes (2023) investigated whether symptoms in DSM-5 are solely a result of comorbidity or correlation between diseases, or whether they have unique manifestations in certain diseases. These studies have contributed to a better understanding of the complexities of mental health diagnosis and the need for more precise symptom-based approaches.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pPr marL="228600" indent="-228600">
              <a:buFont typeface="+mj-lt"/>
              <a:buAutoNum type="arabicPeriod"/>
            </a:pPr>
            <a:r>
              <a:rPr lang="en-US" altLang="zh-TW" dirty="0"/>
              <a:t>Forbes MK. Implications of the symptom-level overlap among DSM diagnoses for dimensions of psychopathology. Journal of Emotion and Psychopathology. 2023; 1(1): 104-112. </a:t>
            </a:r>
            <a:r>
              <a:rPr lang="en-US" altLang="zh-TW" dirty="0" err="1"/>
              <a:t>doi</a:t>
            </a:r>
            <a:r>
              <a:rPr lang="en-US" altLang="zh-TW" dirty="0"/>
              <a:t>: 10.55913/joep.v1i1.6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7</a:t>
            </a:fld>
            <a:endParaRPr lang="zh-TW" altLang="en-US"/>
          </a:p>
        </p:txBody>
      </p:sp>
    </p:spTree>
    <p:extLst>
      <p:ext uri="{BB962C8B-B14F-4D97-AF65-F5344CB8AC3E}">
        <p14:creationId xmlns:p14="http://schemas.microsoft.com/office/powerpoint/2010/main" val="326462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This study takes a descriptive approach to answer several important questions. </a:t>
            </a:r>
          </a:p>
          <a:p>
            <a:pPr marL="228600" indent="-228600">
              <a:buFont typeface="+mj-lt"/>
              <a:buAutoNum type="arabicPeriod"/>
            </a:pPr>
            <a:r>
              <a:rPr lang="en-US" altLang="zh-CN" b="0" i="0" dirty="0">
                <a:solidFill>
                  <a:srgbClr val="D1D5DB"/>
                </a:solidFill>
                <a:effectLst/>
                <a:latin typeface="Söhne"/>
              </a:rPr>
              <a:t>First, how many unique symptoms are included in the hundreds of diagnostic criteria outlined in DSM-5? </a:t>
            </a:r>
          </a:p>
          <a:p>
            <a:pPr marL="228600" indent="-228600">
              <a:buFont typeface="+mj-lt"/>
              <a:buAutoNum type="arabicPeriod"/>
            </a:pPr>
            <a:r>
              <a:rPr lang="en-US" altLang="zh-CN" b="0" i="0" dirty="0">
                <a:solidFill>
                  <a:srgbClr val="D1D5DB"/>
                </a:solidFill>
                <a:effectLst/>
                <a:latin typeface="Söhne"/>
              </a:rPr>
              <a:t>Secondly, to what extent do these symptoms overlap both within and across different diagnostic categories? </a:t>
            </a:r>
          </a:p>
          <a:p>
            <a:pPr marL="228600" indent="-228600">
              <a:buFont typeface="+mj-lt"/>
              <a:buAutoNum type="arabicPeriod"/>
            </a:pPr>
            <a:r>
              <a:rPr lang="en-US" altLang="zh-CN" b="0" i="0" dirty="0">
                <a:solidFill>
                  <a:srgbClr val="D1D5DB"/>
                </a:solidFill>
                <a:effectLst/>
                <a:latin typeface="Söhne"/>
              </a:rPr>
              <a:t>The study also seeks to identify the most prominent patterns of symptom overlap between different diagnostic categories </a:t>
            </a:r>
          </a:p>
          <a:p>
            <a:pPr marL="228600" indent="-228600">
              <a:buFont typeface="+mj-lt"/>
              <a:buAutoNum type="arabicPeriod"/>
            </a:pPr>
            <a:r>
              <a:rPr lang="en-US" altLang="zh-CN" b="0" i="0" dirty="0">
                <a:solidFill>
                  <a:srgbClr val="D1D5DB"/>
                </a:solidFill>
                <a:effectLst/>
                <a:latin typeface="Söhne"/>
              </a:rPr>
              <a:t>and whether certain categories are more likely to exhibit such overlap. </a:t>
            </a:r>
          </a:p>
          <a:p>
            <a:pPr marL="228600" indent="-228600">
              <a:buFont typeface="+mj-lt"/>
              <a:buAutoNum type="arabicPeriod"/>
            </a:pPr>
            <a:r>
              <a:rPr lang="en-US" altLang="zh-CN" b="0" i="0" dirty="0">
                <a:solidFill>
                  <a:srgbClr val="D1D5DB"/>
                </a:solidFill>
                <a:effectLst/>
                <a:latin typeface="Söhne"/>
              </a:rPr>
              <a:t>Finally, the study aims to determine which symptoms are most commonly repeated across different diagnostic categories. </a:t>
            </a:r>
          </a:p>
          <a:p>
            <a:pPr marL="228600" indent="-228600">
              <a:buFont typeface="+mj-lt"/>
              <a:buAutoNum type="arabicPeriod"/>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By answering these questions, we can gain a deeper understanding of the relationships between symptoms and diagnostic categories, which can ultimately lead to more accurate diagnoses and effective treatments.</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8</a:t>
            </a:fld>
            <a:endParaRPr lang="zh-TW" altLang="en-US"/>
          </a:p>
        </p:txBody>
      </p:sp>
    </p:spTree>
    <p:extLst>
      <p:ext uri="{BB962C8B-B14F-4D97-AF65-F5344CB8AC3E}">
        <p14:creationId xmlns:p14="http://schemas.microsoft.com/office/powerpoint/2010/main" val="3671263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The next section is the Method.</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9</a:t>
            </a:fld>
            <a:endParaRPr lang="zh-TW" altLang="en-US"/>
          </a:p>
        </p:txBody>
      </p:sp>
    </p:spTree>
    <p:extLst>
      <p:ext uri="{BB962C8B-B14F-4D97-AF65-F5344CB8AC3E}">
        <p14:creationId xmlns:p14="http://schemas.microsoft.com/office/powerpoint/2010/main" val="299502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63572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7318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99470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8745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42893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60239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5646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545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4698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987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2023/4/12</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412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C2331-1725-48EA-8E37-91DDC4DD161B}" type="datetimeFigureOut">
              <a:rPr lang="zh-TW" altLang="en-US" smtClean="0"/>
              <a:t>2023/4/12</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03630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248"/>
          </a:xfrm>
          <a:prstGeom prst="rect">
            <a:avLst/>
          </a:prstGeom>
        </p:spPr>
      </p:pic>
      <p:sp>
        <p:nvSpPr>
          <p:cNvPr id="2" name="矩形 1"/>
          <p:cNvSpPr/>
          <p:nvPr/>
        </p:nvSpPr>
        <p:spPr>
          <a:xfrm>
            <a:off x="0" y="2551837"/>
            <a:ext cx="12192000" cy="1754326"/>
          </a:xfrm>
          <a:prstGeom prst="rect">
            <a:avLst/>
          </a:prstGeom>
        </p:spPr>
        <p:txBody>
          <a:bodyPr wrap="square">
            <a:spAutoFit/>
          </a:bodyPr>
          <a:lstStyle/>
          <a:p>
            <a:pPr algn="ctr"/>
            <a:r>
              <a:rPr lang="zh-TW" altLang="en-US" sz="3600" dirty="0">
                <a:solidFill>
                  <a:srgbClr val="005B70"/>
                </a:solidFill>
              </a:rPr>
              <a:t>Elemental Psychopathology: </a:t>
            </a:r>
            <a:endParaRPr lang="en-US" altLang="zh-TW" sz="3600" dirty="0">
              <a:solidFill>
                <a:srgbClr val="005B70"/>
              </a:solidFill>
            </a:endParaRPr>
          </a:p>
          <a:p>
            <a:pPr algn="ctr"/>
            <a:r>
              <a:rPr lang="zh-TW" altLang="en-US" sz="3600" dirty="0">
                <a:solidFill>
                  <a:srgbClr val="005B70"/>
                </a:solidFill>
              </a:rPr>
              <a:t>Distilling Constituent Symptoms </a:t>
            </a:r>
            <a:r>
              <a:rPr lang="en-US" altLang="zh-CN" sz="3600" dirty="0">
                <a:solidFill>
                  <a:srgbClr val="005B70"/>
                </a:solidFill>
              </a:rPr>
              <a:t>a</a:t>
            </a:r>
            <a:r>
              <a:rPr lang="zh-TW" altLang="en-US" sz="3600" dirty="0">
                <a:solidFill>
                  <a:srgbClr val="005B70"/>
                </a:solidFill>
              </a:rPr>
              <a:t>nd Patterns </a:t>
            </a:r>
            <a:r>
              <a:rPr lang="en-US" altLang="zh-TW" sz="3600" dirty="0">
                <a:solidFill>
                  <a:srgbClr val="005B70"/>
                </a:solidFill>
              </a:rPr>
              <a:t>o</a:t>
            </a:r>
            <a:r>
              <a:rPr lang="zh-TW" altLang="en-US" sz="3600" dirty="0">
                <a:solidFill>
                  <a:srgbClr val="005B70"/>
                </a:solidFill>
              </a:rPr>
              <a:t>f Repetition </a:t>
            </a:r>
            <a:endParaRPr lang="en-US" altLang="zh-TW" sz="3600" dirty="0">
              <a:solidFill>
                <a:srgbClr val="005B70"/>
              </a:solidFill>
            </a:endParaRPr>
          </a:p>
          <a:p>
            <a:pPr algn="ctr"/>
            <a:r>
              <a:rPr lang="en-US" altLang="zh-TW" sz="3600" dirty="0">
                <a:solidFill>
                  <a:srgbClr val="005B70"/>
                </a:solidFill>
              </a:rPr>
              <a:t>i</a:t>
            </a:r>
            <a:r>
              <a:rPr lang="zh-TW" altLang="en-US" sz="3600" dirty="0">
                <a:solidFill>
                  <a:srgbClr val="005B70"/>
                </a:solidFill>
              </a:rPr>
              <a:t>n The Diagnostic Criteria </a:t>
            </a:r>
            <a:r>
              <a:rPr lang="en-US" altLang="zh-TW" sz="3600" dirty="0">
                <a:solidFill>
                  <a:srgbClr val="005B70"/>
                </a:solidFill>
              </a:rPr>
              <a:t>o</a:t>
            </a:r>
            <a:r>
              <a:rPr lang="zh-TW" altLang="en-US" sz="3600" dirty="0">
                <a:solidFill>
                  <a:srgbClr val="005B70"/>
                </a:solidFill>
              </a:rPr>
              <a:t>f The DSM-5</a:t>
            </a:r>
          </a:p>
        </p:txBody>
      </p:sp>
      <p:sp>
        <p:nvSpPr>
          <p:cNvPr id="5" name="矩形 4"/>
          <p:cNvSpPr/>
          <p:nvPr/>
        </p:nvSpPr>
        <p:spPr>
          <a:xfrm>
            <a:off x="210312" y="173736"/>
            <a:ext cx="11777472" cy="6519672"/>
          </a:xfrm>
          <a:prstGeom prst="rect">
            <a:avLst/>
          </a:prstGeom>
          <a:noFill/>
          <a:ln w="76200">
            <a:solidFill>
              <a:srgbClr val="005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80416" y="242316"/>
            <a:ext cx="11631168" cy="6373368"/>
          </a:xfrm>
          <a:prstGeom prst="rect">
            <a:avLst/>
          </a:prstGeom>
          <a:noFill/>
          <a:ln w="762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图片 3" descr="文本&#10;&#10;描述已自动生成">
            <a:extLst>
              <a:ext uri="{FF2B5EF4-FFF2-40B4-BE49-F238E27FC236}">
                <a16:creationId xmlns:a16="http://schemas.microsoft.com/office/drawing/2014/main" id="{A5A12AD6-3AD3-E4C7-18C3-7CBAAB87D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83" r="8202"/>
          <a:stretch/>
        </p:blipFill>
        <p:spPr>
          <a:xfrm>
            <a:off x="9534664" y="4479899"/>
            <a:ext cx="1491480" cy="1922766"/>
          </a:xfrm>
          <a:prstGeom prst="rect">
            <a:avLst/>
          </a:prstGeom>
        </p:spPr>
      </p:pic>
    </p:spTree>
    <p:extLst>
      <p:ext uri="{BB962C8B-B14F-4D97-AF65-F5344CB8AC3E}">
        <p14:creationId xmlns:p14="http://schemas.microsoft.com/office/powerpoint/2010/main" val="1937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329609" y="1443841"/>
            <a:ext cx="8367823" cy="3970318"/>
          </a:xfrm>
          <a:prstGeom prst="rect">
            <a:avLst/>
          </a:prstGeom>
        </p:spPr>
        <p:txBody>
          <a:bodyPr wrap="square">
            <a:spAutoFit/>
          </a:bodyPr>
          <a:lstStyle/>
          <a:p>
            <a:pPr marL="285750" indent="-285750">
              <a:buFont typeface="Wingdings" panose="05000000000000000000" pitchFamily="2" charset="2"/>
              <a:buChar char="n"/>
            </a:pP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The DSM-5 </a:t>
            </a:r>
            <a:r>
              <a:rPr lang="en-US" altLang="zh-CN" b="1" kern="100" dirty="0">
                <a:solidFill>
                  <a:srgbClr val="FFC000"/>
                </a:solidFill>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were simplified to </a:t>
            </a:r>
            <a:r>
              <a:rPr lang="en-US" altLang="zh-CN" b="1" kern="1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Core Symptoms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using the following rules below based on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Borsboom et al. (2011)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Tio et al. (2016)</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Only adult psychopathology symptoms were included</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Criteria with "or" were split into separate symptoms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Cause and consequence of symptoms were separated</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Descriptive information related to timing, duration, frequency, and severity of symptoms was excluded</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Only related special symptoms were listed once per disorder to avoid duplication</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Special symptoms that described a new syndrome were considered independent criteria</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Symptoms related to the cause, background, comorbidity, or mixed symptoms were not considered independent criteria</a:t>
            </a:r>
            <a:endParaRPr lang="zh-TW" altLang="zh-TW" i="1"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对话气泡: 圆角矩形 1">
            <a:extLst>
              <a:ext uri="{FF2B5EF4-FFF2-40B4-BE49-F238E27FC236}">
                <a16:creationId xmlns:a16="http://schemas.microsoft.com/office/drawing/2014/main" id="{B349FBFA-5D7D-700B-DD63-72A5C0140112}"/>
              </a:ext>
            </a:extLst>
          </p:cNvPr>
          <p:cNvSpPr/>
          <p:nvPr/>
        </p:nvSpPr>
        <p:spPr>
          <a:xfrm>
            <a:off x="9246002" y="283464"/>
            <a:ext cx="2679404" cy="1737227"/>
          </a:xfrm>
          <a:prstGeom prst="wedgeRoundRectCallout">
            <a:avLst>
              <a:gd name="adj1" fmla="val 20491"/>
              <a:gd name="adj2" fmla="val 75793"/>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Diagnostic Criteria  were simplified to Core Symptoms </a:t>
            </a:r>
          </a:p>
        </p:txBody>
      </p:sp>
    </p:spTree>
    <p:extLst>
      <p:ext uri="{BB962C8B-B14F-4D97-AF65-F5344CB8AC3E}">
        <p14:creationId xmlns:p14="http://schemas.microsoft.com/office/powerpoint/2010/main" val="28538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978C23B-3345-217F-A5BC-C0A22CB6E70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239003" y="906544"/>
            <a:ext cx="8543490" cy="64633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b="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diseases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that do not meet the previous rules will not be included in the analysis, </a:t>
            </a:r>
          </a:p>
          <a:p>
            <a:pPr marL="742950" lvl="1" indent="-28575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totaling 85, of which 82 did not list any special symptoms (additional symptoms).</a:t>
            </a:r>
            <a:endParaRPr lang="zh-TW" altLang="zh-TW"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a:extLst>
              <a:ext uri="{FF2B5EF4-FFF2-40B4-BE49-F238E27FC236}">
                <a16:creationId xmlns:a16="http://schemas.microsoft.com/office/drawing/2014/main" id="{7C016440-DE3E-F74F-7E71-032481A2F3E7}"/>
              </a:ext>
            </a:extLst>
          </p:cNvPr>
          <p:cNvGrpSpPr/>
          <p:nvPr/>
        </p:nvGrpSpPr>
        <p:grpSpPr>
          <a:xfrm>
            <a:off x="1133284" y="1892492"/>
            <a:ext cx="6420477" cy="4398580"/>
            <a:chOff x="1133284" y="1729819"/>
            <a:chExt cx="6420477" cy="4398580"/>
          </a:xfrm>
        </p:grpSpPr>
        <p:pic>
          <p:nvPicPr>
            <p:cNvPr id="2" name="图片 1"/>
            <p:cNvPicPr>
              <a:picLocks noChangeAspect="1"/>
            </p:cNvPicPr>
            <p:nvPr/>
          </p:nvPicPr>
          <p:blipFill>
            <a:blip r:embed="rId3"/>
            <a:stretch>
              <a:fillRect/>
            </a:stretch>
          </p:blipFill>
          <p:spPr>
            <a:xfrm>
              <a:off x="1133284" y="1729819"/>
              <a:ext cx="2934344" cy="4379476"/>
            </a:xfrm>
            <a:prstGeom prst="rect">
              <a:avLst/>
            </a:prstGeom>
          </p:spPr>
        </p:pic>
        <p:pic>
          <p:nvPicPr>
            <p:cNvPr id="3" name="图片 2"/>
            <p:cNvPicPr>
              <a:picLocks noChangeAspect="1"/>
            </p:cNvPicPr>
            <p:nvPr/>
          </p:nvPicPr>
          <p:blipFill>
            <a:blip r:embed="rId4"/>
            <a:stretch>
              <a:fillRect/>
            </a:stretch>
          </p:blipFill>
          <p:spPr>
            <a:xfrm>
              <a:off x="4638239" y="1729819"/>
              <a:ext cx="2915522" cy="4398580"/>
            </a:xfrm>
            <a:prstGeom prst="rect">
              <a:avLst/>
            </a:prstGeom>
          </p:spPr>
        </p:pic>
      </p:grpSp>
      <p:sp>
        <p:nvSpPr>
          <p:cNvPr id="11" name="对话气泡: 圆角矩形 10">
            <a:extLst>
              <a:ext uri="{FF2B5EF4-FFF2-40B4-BE49-F238E27FC236}">
                <a16:creationId xmlns:a16="http://schemas.microsoft.com/office/drawing/2014/main" id="{A92211FE-29C4-F85C-6B50-176A67A25D0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The Diseases Exclude from The Analysis</a:t>
            </a:r>
          </a:p>
        </p:txBody>
      </p:sp>
    </p:spTree>
    <p:extLst>
      <p:ext uri="{BB962C8B-B14F-4D97-AF65-F5344CB8AC3E}">
        <p14:creationId xmlns:p14="http://schemas.microsoft.com/office/powerpoint/2010/main" val="13730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10" name="矩形 9"/>
          <p:cNvSpPr/>
          <p:nvPr/>
        </p:nvSpPr>
        <p:spPr>
          <a:xfrm>
            <a:off x="527304" y="891776"/>
            <a:ext cx="8006315" cy="3139321"/>
          </a:xfrm>
          <a:prstGeom prst="rect">
            <a:avLst/>
          </a:prstGeom>
        </p:spPr>
        <p:txBody>
          <a:bodyPr wrap="square">
            <a:spAutoFit/>
          </a:bodyPr>
          <a:lstStyle/>
          <a:p>
            <a:pPr marL="285750" indent="-285750">
              <a:buFont typeface="Wingdings" panose="05000000000000000000" pitchFamily="2" charset="2"/>
              <a:buChar char="n"/>
            </a:pPr>
            <a:r>
              <a:rPr lang="en-US" altLang="zh-CN" b="1" i="0" dirty="0">
                <a:solidFill>
                  <a:srgbClr val="FFC000"/>
                </a:solidFill>
                <a:effectLst/>
                <a:latin typeface="Times New Roman" panose="02020603050405020304" pitchFamily="18" charset="0"/>
                <a:ea typeface="楷体" panose="02010609060101010101" pitchFamily="49" charset="-122"/>
                <a:cs typeface="Times New Roman" panose="02020603050405020304" pitchFamily="18" charset="0"/>
              </a:rPr>
              <a:t>Diagnostic Criteria</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can be ambiguous or vague, lacking specific details about </a:t>
            </a:r>
            <a:r>
              <a:rPr lang="en-US" altLang="zh-CN" b="1" i="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For instance, "significant cognitive decline" in neurocognitive disorders has no clear definition.</a:t>
            </a:r>
          </a:p>
          <a:p>
            <a:pPr marL="742950" lvl="1"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We'll use related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and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to specify each criterion for consistency in our analysis.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Our study will utilize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test for overlap among core symptoms.</a:t>
            </a:r>
          </a:p>
        </p:txBody>
      </p:sp>
      <p:grpSp>
        <p:nvGrpSpPr>
          <p:cNvPr id="13" name="组合 12">
            <a:extLst>
              <a:ext uri="{FF2B5EF4-FFF2-40B4-BE49-F238E27FC236}">
                <a16:creationId xmlns:a16="http://schemas.microsoft.com/office/drawing/2014/main" id="{F6B8AB8E-2CA9-EDFF-B0A6-BD091BCAB04D}"/>
              </a:ext>
            </a:extLst>
          </p:cNvPr>
          <p:cNvGrpSpPr/>
          <p:nvPr/>
        </p:nvGrpSpPr>
        <p:grpSpPr>
          <a:xfrm>
            <a:off x="1054608" y="4383178"/>
            <a:ext cx="3008862" cy="2155384"/>
            <a:chOff x="1414283" y="4474934"/>
            <a:chExt cx="3008862" cy="2155384"/>
          </a:xfrm>
        </p:grpSpPr>
        <p:pic>
          <p:nvPicPr>
            <p:cNvPr id="5" name="图片 4" descr="图片包含 游戏机&#10;&#10;描述已自动生成">
              <a:extLst>
                <a:ext uri="{FF2B5EF4-FFF2-40B4-BE49-F238E27FC236}">
                  <a16:creationId xmlns:a16="http://schemas.microsoft.com/office/drawing/2014/main" id="{B6874EE6-33D1-EFA3-9035-D7B010F2682D}"/>
                </a:ext>
              </a:extLst>
            </p:cNvPr>
            <p:cNvPicPr>
              <a:picLocks noChangeAspect="1"/>
            </p:cNvPicPr>
            <p:nvPr/>
          </p:nvPicPr>
          <p:blipFill>
            <a:blip r:embed="rId3"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8" name="文本框 7">
              <a:extLst>
                <a:ext uri="{FF2B5EF4-FFF2-40B4-BE49-F238E27FC236}">
                  <a16:creationId xmlns:a16="http://schemas.microsoft.com/office/drawing/2014/main" id="{32F5A06B-C5B5-06D9-61D6-9883F4B4B19C}"/>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A913150C-94D8-05B6-9CC5-767996E993A9}"/>
              </a:ext>
            </a:extLst>
          </p:cNvPr>
          <p:cNvGrpSpPr/>
          <p:nvPr/>
        </p:nvGrpSpPr>
        <p:grpSpPr>
          <a:xfrm>
            <a:off x="4644792" y="4246632"/>
            <a:ext cx="3753293" cy="2327904"/>
            <a:chOff x="4583589" y="4332500"/>
            <a:chExt cx="3753293" cy="2327904"/>
          </a:xfrm>
        </p:grpSpPr>
        <p:pic>
          <p:nvPicPr>
            <p:cNvPr id="1026" name="Picture 2" descr="A100 Core: Powering High-performance Computing Platform| NVIDIA">
              <a:extLst>
                <a:ext uri="{FF2B5EF4-FFF2-40B4-BE49-F238E27FC236}">
                  <a16:creationId xmlns:a16="http://schemas.microsoft.com/office/drawing/2014/main" id="{8E1429C7-2785-E7F8-3676-140942E5F64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25DC13-5398-36A9-6CCF-8E19C6565495}"/>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99202E-088B-8AAF-B7D9-14EA9EC979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B3516A2E-DC14-BA46-2FA4-E0133D8D5B8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Testing Symptom Overlap with </a:t>
            </a:r>
          </a:p>
          <a:p>
            <a:pPr algn="ctr"/>
            <a:r>
              <a:rPr lang="en-US" altLang="zh-CN" sz="2400" dirty="0">
                <a:latin typeface="Times New Roman" panose="02020603050405020304" pitchFamily="18" charset="0"/>
                <a:cs typeface="Times New Roman" panose="02020603050405020304" pitchFamily="18" charset="0"/>
              </a:rPr>
              <a:t>Two Methods</a:t>
            </a:r>
          </a:p>
          <a:p>
            <a:pPr algn="ctr"/>
            <a:r>
              <a:rPr lang="en-US" altLang="zh-CN" sz="2400" dirty="0">
                <a:latin typeface="Times New Roman" panose="02020603050405020304" pitchFamily="18" charset="0"/>
                <a:cs typeface="Times New Roman" panose="02020603050405020304" pitchFamily="18" charset="0"/>
              </a:rPr>
              <a:t>(QCC &amp; NLP)</a:t>
            </a:r>
          </a:p>
        </p:txBody>
      </p:sp>
    </p:spTree>
    <p:extLst>
      <p:ext uri="{BB962C8B-B14F-4D97-AF65-F5344CB8AC3E}">
        <p14:creationId xmlns:p14="http://schemas.microsoft.com/office/powerpoint/2010/main" val="27062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3" name="矩形 2"/>
          <p:cNvSpPr/>
          <p:nvPr/>
        </p:nvSpPr>
        <p:spPr>
          <a:xfrm>
            <a:off x="212651" y="889843"/>
            <a:ext cx="8537945" cy="507831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core symptoms were examined for content overlap 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same symptoms were identified and labeled as the same.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Four members performed the following steps on these concepts:</a:t>
            </a:r>
          </a:p>
          <a:p>
            <a:pPr marL="800100" lvl="1" indent="-342900">
              <a:buFont typeface="+mj-lt"/>
              <a:buAutoNum type="arabicPeriod"/>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Firstly, symptoms were assigned to emotional, behavioral, cognitive, or physical symptom categories.</a:t>
            </a: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Then, symptoms were further divided into subcategories.</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emotional symptoms were coded as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low mood, high mood, mood swings, anxious mood, angry mood, and restricted affect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Finally, symptoms were coded for content overlap within each subcategory, based on a heuristic rule, to determine whether multiple symptoms represented the same subjective experience.</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instance, depressed mood and low mood were considered the same subjective experience.</a:t>
            </a:r>
          </a:p>
          <a:p>
            <a:pPr marL="1714500" lvl="3" indent="-34290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entire process was repeated more than 90 times.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114B5668-5794-B945-BDB4-08D76023FF6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8486592-C8A2-A6FB-8FBE-F2A6C5CD909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Core Symptoms examined for content overlap using QCC</a:t>
            </a:r>
          </a:p>
        </p:txBody>
      </p:sp>
    </p:spTree>
    <p:extLst>
      <p:ext uri="{BB962C8B-B14F-4D97-AF65-F5344CB8AC3E}">
        <p14:creationId xmlns:p14="http://schemas.microsoft.com/office/powerpoint/2010/main" val="12256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66594" y="1443841"/>
            <a:ext cx="8395330" cy="3970318"/>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We used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to find semantic matches that might have been missed. </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model evaluated semantic similarity of symptom pairs to determine if they had the same meaning.</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pre-trained model scored remaining symptom pairs after filtering out duplicates..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Using five-fold cross-validation framework to evaluate the performance of the model.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The dataset was divided into five equal parts, with four used as the training set and one as the validation set for five model training and validation cycles to evaluate the model's performance.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Two researchers identified 26 new symptom pairs with semantic similarity among the top 1,000 pairs, resulting in a total of 3,096 matched pairs.</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397B408A-7746-4CB6-40FB-8A68B00E435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4EAB3621-ECBC-2956-5DFF-552BDE97170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Using NLP to Identify Possible Semantic Matches Missed</a:t>
            </a:r>
          </a:p>
        </p:txBody>
      </p:sp>
    </p:spTree>
    <p:extLst>
      <p:ext uri="{BB962C8B-B14F-4D97-AF65-F5344CB8AC3E}">
        <p14:creationId xmlns:p14="http://schemas.microsoft.com/office/powerpoint/2010/main" val="203868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Result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3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1880605"/>
            <a:ext cx="3530669" cy="2862322"/>
          </a:xfrm>
          <a:prstGeom prst="rect">
            <a:avLst/>
          </a:prstGeom>
        </p:spPr>
        <p:txBody>
          <a:bodyPr wrap="square">
            <a:spAutoFit/>
          </a:bodyPr>
          <a:lstStyle/>
          <a:p>
            <a:pPr marL="285750" indent="-285750">
              <a:buFont typeface="Wingdings" panose="05000000000000000000" pitchFamily="2" charset="2"/>
              <a:buChar char="n"/>
            </a:pPr>
            <a:r>
              <a:rPr lang="en-US" altLang="zh-CN" dirty="0"/>
              <a:t>Among 628 different symptoms,</a:t>
            </a:r>
          </a:p>
          <a:p>
            <a:pPr marL="285750" indent="-285750">
              <a:buFont typeface="Wingdings" panose="05000000000000000000" pitchFamily="2" charset="2"/>
              <a:buChar char="p"/>
            </a:pPr>
            <a:r>
              <a:rPr lang="en-US" altLang="zh-CN" dirty="0"/>
              <a:t>397 (63.2%) distinct symptoms were unique to a single diagnosis</a:t>
            </a:r>
          </a:p>
          <a:p>
            <a:pPr marL="285750" indent="-285750">
              <a:buFont typeface="Wingdings" panose="05000000000000000000" pitchFamily="2" charset="2"/>
              <a:buChar char="p"/>
            </a:pPr>
            <a:r>
              <a:rPr lang="en-US" altLang="zh-CN" dirty="0"/>
              <a:t>231 (36.8%) were non-single symptoms.</a:t>
            </a:r>
          </a:p>
          <a:p>
            <a:pPr marL="285750" indent="-285750">
              <a:buFont typeface="Wingdings" panose="05000000000000000000" pitchFamily="2" charset="2"/>
              <a:buChar char="ü"/>
            </a:pPr>
            <a:r>
              <a:rPr lang="en-US" altLang="zh-CN" dirty="0"/>
              <a:t>Non-single symptoms appeared a total of 1022 times, accounting for 72.0% of all symptoms listed in the diagnostic criteria.</a:t>
            </a:r>
          </a:p>
        </p:txBody>
      </p:sp>
      <p:pic>
        <p:nvPicPr>
          <p:cNvPr id="3" name="图片 2">
            <a:extLst>
              <a:ext uri="{FF2B5EF4-FFF2-40B4-BE49-F238E27FC236}">
                <a16:creationId xmlns:a16="http://schemas.microsoft.com/office/drawing/2014/main" id="{BF0B3041-3619-866D-CB26-2A201C49E9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AE6FF652-C509-3CF0-CF71-E16CBBD4DAB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0EA6CD7C-676C-0086-0296-3B91A72C333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231(36.8%) of Symptoms were Repeated</a:t>
            </a:r>
          </a:p>
        </p:txBody>
      </p:sp>
    </p:spTree>
    <p:extLst>
      <p:ext uri="{BB962C8B-B14F-4D97-AF65-F5344CB8AC3E}">
        <p14:creationId xmlns:p14="http://schemas.microsoft.com/office/powerpoint/2010/main" val="28217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2274838"/>
            <a:ext cx="3493442" cy="2308324"/>
          </a:xfrm>
          <a:prstGeom prst="rect">
            <a:avLst/>
          </a:prstGeom>
        </p:spPr>
        <p:txBody>
          <a:bodyPr wrap="square">
            <a:spAutoFit/>
          </a:bodyPr>
          <a:lstStyle/>
          <a:p>
            <a:pPr marL="285750" indent="-285750">
              <a:buFont typeface="Wingdings" panose="05000000000000000000" pitchFamily="2" charset="2"/>
              <a:buChar char="n"/>
            </a:pPr>
            <a:r>
              <a:rPr lang="en-US" altLang="zh-CN" dirty="0"/>
              <a:t>Of these 231 symptoms that overlap between diagnoses </a:t>
            </a:r>
          </a:p>
          <a:p>
            <a:pPr marL="285750" indent="-285750">
              <a:buFont typeface="Wingdings" panose="05000000000000000000" pitchFamily="2" charset="2"/>
              <a:buChar char="ü"/>
            </a:pPr>
            <a:r>
              <a:rPr lang="en-US" altLang="zh-CN" dirty="0"/>
              <a:t>163 (70.6%) recurred in the same chapter</a:t>
            </a:r>
          </a:p>
          <a:p>
            <a:pPr marL="285750" indent="-285750">
              <a:buFont typeface="Wingdings" panose="05000000000000000000" pitchFamily="2" charset="2"/>
              <a:buChar char="ü"/>
            </a:pPr>
            <a:r>
              <a:rPr lang="en-US" altLang="zh-CN" dirty="0"/>
              <a:t>155 (67.1%) were repeated across multiple chapters</a:t>
            </a:r>
          </a:p>
          <a:p>
            <a:pPr marL="285750" indent="-285750">
              <a:buFont typeface="Wingdings" panose="05000000000000000000" pitchFamily="2" charset="2"/>
              <a:buChar char="ü"/>
            </a:pPr>
            <a:r>
              <a:rPr lang="en-US" altLang="zh-CN" dirty="0"/>
              <a:t>87 (37.7%) were repeated both within and between chapters</a:t>
            </a:r>
            <a:endParaRPr lang="en-US" altLang="zh-CN" dirty="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8DB31124-8D67-FCBE-88DF-D4A918E8A2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DF3E4F6-D95C-2705-DDD0-754F4E417D8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How These Recurring Symptoms Repeat</a:t>
            </a:r>
          </a:p>
        </p:txBody>
      </p:sp>
    </p:spTree>
    <p:extLst>
      <p:ext uri="{BB962C8B-B14F-4D97-AF65-F5344CB8AC3E}">
        <p14:creationId xmlns:p14="http://schemas.microsoft.com/office/powerpoint/2010/main" val="408079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894480" cy="646331"/>
          </a:xfrm>
          <a:prstGeom prst="rect">
            <a:avLst/>
          </a:prstGeom>
        </p:spPr>
        <p:txBody>
          <a:bodyPr wrap="square">
            <a:spAutoFit/>
          </a:bodyPr>
          <a:lstStyle/>
          <a:p>
            <a:pPr marL="285750" indent="-285750">
              <a:buFont typeface="Wingdings" panose="05000000000000000000" pitchFamily="2" charset="2"/>
              <a:buChar char="n"/>
            </a:pPr>
            <a:r>
              <a:rPr lang="en-US" altLang="zh-CN" dirty="0"/>
              <a:t>140 diagnostic criteria (69.3%) had at least one symptom repeated in another diagnostic criteria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42464" y="845631"/>
            <a:ext cx="7894480" cy="5166738"/>
          </a:xfrm>
          <a:prstGeom prst="rect">
            <a:avLst/>
          </a:prstGeom>
        </p:spPr>
      </p:pic>
      <p:sp>
        <p:nvSpPr>
          <p:cNvPr id="2" name="矩形 1">
            <a:extLst>
              <a:ext uri="{FF2B5EF4-FFF2-40B4-BE49-F238E27FC236}">
                <a16:creationId xmlns:a16="http://schemas.microsoft.com/office/drawing/2014/main" id="{7514ED04-F50B-8851-3B98-C6FE7EAE4D7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22CACDD-A55B-F797-16AF-3C61BF058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32302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259391" y="6389870"/>
            <a:ext cx="7515234" cy="369332"/>
          </a:xfrm>
          <a:prstGeom prst="rect">
            <a:avLst/>
          </a:prstGeom>
        </p:spPr>
        <p:txBody>
          <a:bodyPr wrap="square">
            <a:spAutoFit/>
          </a:bodyPr>
          <a:lstStyle/>
          <a:p>
            <a:pPr marL="285750" indent="-285750">
              <a:buFont typeface="Wingdings" panose="05000000000000000000" pitchFamily="2" charset="2"/>
              <a:buChar char="n"/>
            </a:pPr>
            <a:r>
              <a:rPr lang="en-US" altLang="zh-CN" dirty="0"/>
              <a:t>118 diagnostic criteria (58.4%) were repeated in another chapter</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71384" y="614481"/>
            <a:ext cx="7836640" cy="5543170"/>
          </a:xfrm>
          <a:prstGeom prst="rect">
            <a:avLst/>
          </a:prstGeom>
        </p:spPr>
      </p:pic>
      <p:sp>
        <p:nvSpPr>
          <p:cNvPr id="2" name="矩形 1">
            <a:extLst>
              <a:ext uri="{FF2B5EF4-FFF2-40B4-BE49-F238E27FC236}">
                <a16:creationId xmlns:a16="http://schemas.microsoft.com/office/drawing/2014/main" id="{33293F39-B5DA-27B8-21EE-91528B3E48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0A854145-A7FA-8965-586B-E35B7446141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36619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283341" y="1536174"/>
            <a:ext cx="6318399" cy="3785652"/>
          </a:xfrm>
          <a:prstGeom prst="rect">
            <a:avLst/>
          </a:prstGeom>
          <a:noFill/>
        </p:spPr>
        <p:txBody>
          <a:bodyPr wrap="square">
            <a:spAutoFit/>
          </a:bodyPr>
          <a:lstStyle/>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Introduction</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Method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Result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192274"/>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75 diagnostic criteria (37.1%) was repeated in at least one other diagnostic criteria </a:t>
            </a:r>
          </a:p>
        </p:txBody>
      </p:sp>
      <p:pic>
        <p:nvPicPr>
          <p:cNvPr id="8" name="图片 7"/>
          <p:cNvPicPr>
            <a:picLocks noChangeAspect="1"/>
          </p:cNvPicPr>
          <p:nvPr/>
        </p:nvPicPr>
        <p:blipFill rotWithShape="1">
          <a:blip r:embed="rId3">
            <a:clrChange>
              <a:clrFrom>
                <a:srgbClr val="FFFFFF"/>
              </a:clrFrom>
              <a:clrTo>
                <a:srgbClr val="FFFFFF">
                  <a:alpha val="0"/>
                </a:srgbClr>
              </a:clrTo>
            </a:clrChange>
          </a:blip>
          <a:srcRect b="6197"/>
          <a:stretch/>
        </p:blipFill>
        <p:spPr>
          <a:xfrm>
            <a:off x="895271" y="664106"/>
            <a:ext cx="7188866" cy="5528168"/>
          </a:xfrm>
          <a:prstGeom prst="rect">
            <a:avLst/>
          </a:prstGeom>
        </p:spPr>
      </p:pic>
      <p:sp>
        <p:nvSpPr>
          <p:cNvPr id="2" name="矩形 1">
            <a:extLst>
              <a:ext uri="{FF2B5EF4-FFF2-40B4-BE49-F238E27FC236}">
                <a16:creationId xmlns:a16="http://schemas.microsoft.com/office/drawing/2014/main" id="{8762B869-DF60-68C9-7901-06BF6956719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CE7C97D8-00AA-A741-E0DA-A3DB531197C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9594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414569"/>
            <a:ext cx="7924800" cy="369332"/>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47 diagnostic criteria (23.3%) was repeated in other chapters</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054608" y="616327"/>
            <a:ext cx="7104072" cy="5724144"/>
          </a:xfrm>
          <a:prstGeom prst="rect">
            <a:avLst/>
          </a:prstGeom>
        </p:spPr>
      </p:pic>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28650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62 diagnostic criteria (30.7%) had no symptom overlap, and 35 diagnostic criteria included only a single symptom</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27304" y="679652"/>
            <a:ext cx="7946746" cy="5498696"/>
          </a:xfrm>
          <a:prstGeom prst="rect">
            <a:avLst/>
          </a:prstGeom>
        </p:spPr>
      </p:pic>
      <p:sp>
        <p:nvSpPr>
          <p:cNvPr id="2" name="矩形 1">
            <a:extLst>
              <a:ext uri="{FF2B5EF4-FFF2-40B4-BE49-F238E27FC236}">
                <a16:creationId xmlns:a16="http://schemas.microsoft.com/office/drawing/2014/main" id="{6FE847BD-9D72-D47F-3404-06E54ACA17D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73A896E-9226-8089-95BD-08CE9EE511F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25336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Other Repeated Symptoms in their Diagnostic Category</a:t>
            </a:r>
          </a:p>
        </p:txBody>
      </p:sp>
      <p:pic>
        <p:nvPicPr>
          <p:cNvPr id="8" name="图片 7" descr="图表, 雷达图&#10;&#10;描述已自动生成">
            <a:extLst>
              <a:ext uri="{FF2B5EF4-FFF2-40B4-BE49-F238E27FC236}">
                <a16:creationId xmlns:a16="http://schemas.microsoft.com/office/drawing/2014/main" id="{B6EE3307-C340-5900-58CD-E61588BF8F0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53" t="12037" r="31101" b="18148"/>
          <a:stretch/>
        </p:blipFill>
        <p:spPr>
          <a:xfrm>
            <a:off x="527304" y="919853"/>
            <a:ext cx="1831848" cy="1795276"/>
          </a:xfrm>
          <a:prstGeom prst="rect">
            <a:avLst/>
          </a:prstGeom>
        </p:spPr>
      </p:pic>
      <p:pic>
        <p:nvPicPr>
          <p:cNvPr id="11" name="图片 10" descr="图表, 雷达图&#10;&#10;描述已自动生成">
            <a:extLst>
              <a:ext uri="{FF2B5EF4-FFF2-40B4-BE49-F238E27FC236}">
                <a16:creationId xmlns:a16="http://schemas.microsoft.com/office/drawing/2014/main" id="{8B902258-0A78-6853-339C-3582108B6185}"/>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5544" t="8267" r="29856" b="17037"/>
          <a:stretch/>
        </p:blipFill>
        <p:spPr>
          <a:xfrm>
            <a:off x="2547177" y="919853"/>
            <a:ext cx="1842812" cy="1795276"/>
          </a:xfrm>
          <a:prstGeom prst="rect">
            <a:avLst/>
          </a:prstGeom>
        </p:spPr>
      </p:pic>
      <p:pic>
        <p:nvPicPr>
          <p:cNvPr id="13" name="图片 12" descr="图表&#10;&#10;描述已自动生成">
            <a:extLst>
              <a:ext uri="{FF2B5EF4-FFF2-40B4-BE49-F238E27FC236}">
                <a16:creationId xmlns:a16="http://schemas.microsoft.com/office/drawing/2014/main" id="{4EC1BA98-1148-27A1-13AE-6C75CE721E2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63" t="8267" r="34884" b="20926"/>
          <a:stretch/>
        </p:blipFill>
        <p:spPr>
          <a:xfrm>
            <a:off x="4518074" y="787887"/>
            <a:ext cx="1942162" cy="1927242"/>
          </a:xfrm>
          <a:prstGeom prst="rect">
            <a:avLst/>
          </a:prstGeom>
        </p:spPr>
      </p:pic>
      <p:pic>
        <p:nvPicPr>
          <p:cNvPr id="15" name="图片 14" descr="图表, 雷达图&#10;&#10;描述已自动生成">
            <a:extLst>
              <a:ext uri="{FF2B5EF4-FFF2-40B4-BE49-F238E27FC236}">
                <a16:creationId xmlns:a16="http://schemas.microsoft.com/office/drawing/2014/main" id="{0A94274C-B241-3142-5418-B76AA302883E}"/>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7917" t="11117" r="43541" b="8247"/>
          <a:stretch/>
        </p:blipFill>
        <p:spPr>
          <a:xfrm>
            <a:off x="6761804" y="855259"/>
            <a:ext cx="1817052" cy="1792498"/>
          </a:xfrm>
          <a:prstGeom prst="rect">
            <a:avLst/>
          </a:prstGeom>
        </p:spPr>
      </p:pic>
      <p:pic>
        <p:nvPicPr>
          <p:cNvPr id="17" name="图片 16" descr="图表, 雷达图&#10;&#10;描述已自动生成">
            <a:extLst>
              <a:ext uri="{FF2B5EF4-FFF2-40B4-BE49-F238E27FC236}">
                <a16:creationId xmlns:a16="http://schemas.microsoft.com/office/drawing/2014/main" id="{8530D91F-4CAB-B549-68F0-F8B8F4D884CE}"/>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21" t="10185" r="26134" b="11489"/>
          <a:stretch/>
        </p:blipFill>
        <p:spPr>
          <a:xfrm>
            <a:off x="511696" y="2873376"/>
            <a:ext cx="1847456" cy="1783862"/>
          </a:xfrm>
          <a:prstGeom prst="rect">
            <a:avLst/>
          </a:prstGeom>
        </p:spPr>
      </p:pic>
      <p:pic>
        <p:nvPicPr>
          <p:cNvPr id="19" name="图片 18" descr="图表, 雷达图&#10;&#10;描述已自动生成">
            <a:extLst>
              <a:ext uri="{FF2B5EF4-FFF2-40B4-BE49-F238E27FC236}">
                <a16:creationId xmlns:a16="http://schemas.microsoft.com/office/drawing/2014/main" id="{CA6EEFD1-48E8-1B16-4490-8B569E6F954C}"/>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9098" t="11489" r="31087" b="17963"/>
          <a:stretch/>
        </p:blipFill>
        <p:spPr>
          <a:xfrm>
            <a:off x="2547177" y="2873376"/>
            <a:ext cx="1787330" cy="1689588"/>
          </a:xfrm>
          <a:prstGeom prst="rect">
            <a:avLst/>
          </a:prstGeom>
        </p:spPr>
      </p:pic>
      <p:pic>
        <p:nvPicPr>
          <p:cNvPr id="21" name="图片 20" descr="图表, 雷达图&#10;&#10;描述已自动生成">
            <a:extLst>
              <a:ext uri="{FF2B5EF4-FFF2-40B4-BE49-F238E27FC236}">
                <a16:creationId xmlns:a16="http://schemas.microsoft.com/office/drawing/2014/main" id="{231D2D54-C135-82BD-F5DF-78BFF5467078}"/>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3515" t="6852" r="25831" b="10000"/>
          <a:stretch/>
        </p:blipFill>
        <p:spPr>
          <a:xfrm>
            <a:off x="4518074" y="2814712"/>
            <a:ext cx="1976016" cy="1901190"/>
          </a:xfrm>
          <a:prstGeom prst="rect">
            <a:avLst/>
          </a:prstGeom>
        </p:spPr>
      </p:pic>
      <p:pic>
        <p:nvPicPr>
          <p:cNvPr id="23" name="图片 22" descr="图表, 雷达图&#10;&#10;描述已自动生成">
            <a:extLst>
              <a:ext uri="{FF2B5EF4-FFF2-40B4-BE49-F238E27FC236}">
                <a16:creationId xmlns:a16="http://schemas.microsoft.com/office/drawing/2014/main" id="{9E3C99DF-F564-CACD-DFAF-9B00230B44CB}"/>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1105" t="8267" r="30274" b="22222"/>
          <a:stretch/>
        </p:blipFill>
        <p:spPr>
          <a:xfrm>
            <a:off x="6761804" y="2856356"/>
            <a:ext cx="1892638" cy="1859546"/>
          </a:xfrm>
          <a:prstGeom prst="rect">
            <a:avLst/>
          </a:prstGeom>
        </p:spPr>
      </p:pic>
      <p:pic>
        <p:nvPicPr>
          <p:cNvPr id="25" name="图片 24" descr="图表, 雷达图&#10;&#10;描述已自动生成">
            <a:extLst>
              <a:ext uri="{FF2B5EF4-FFF2-40B4-BE49-F238E27FC236}">
                <a16:creationId xmlns:a16="http://schemas.microsoft.com/office/drawing/2014/main" id="{5E1A9B5C-A5F7-84EE-90A5-6767EFECD6D9}"/>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9133" t="10036" r="42719" b="25186"/>
          <a:stretch/>
        </p:blipFill>
        <p:spPr>
          <a:xfrm>
            <a:off x="1478263" y="4815485"/>
            <a:ext cx="1761778" cy="1777722"/>
          </a:xfrm>
          <a:prstGeom prst="rect">
            <a:avLst/>
          </a:prstGeom>
        </p:spPr>
      </p:pic>
      <p:pic>
        <p:nvPicPr>
          <p:cNvPr id="27" name="图片 26" descr="图片包含 图表&#10;&#10;描述已自动生成">
            <a:extLst>
              <a:ext uri="{FF2B5EF4-FFF2-40B4-BE49-F238E27FC236}">
                <a16:creationId xmlns:a16="http://schemas.microsoft.com/office/drawing/2014/main" id="{06F428A3-B9AC-25CC-A8F1-D28320937D5C}"/>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3611" t="13413" r="40676" b="18704"/>
          <a:stretch/>
        </p:blipFill>
        <p:spPr>
          <a:xfrm>
            <a:off x="3489873" y="4891504"/>
            <a:ext cx="2056402" cy="1879226"/>
          </a:xfrm>
          <a:prstGeom prst="rect">
            <a:avLst/>
          </a:prstGeom>
        </p:spPr>
      </p:pic>
      <p:pic>
        <p:nvPicPr>
          <p:cNvPr id="29" name="图片 28" descr="图表, 雷达图&#10;&#10;描述已自动生成">
            <a:extLst>
              <a:ext uri="{FF2B5EF4-FFF2-40B4-BE49-F238E27FC236}">
                <a16:creationId xmlns:a16="http://schemas.microsoft.com/office/drawing/2014/main" id="{8ABC88F7-11FD-032E-1293-2857D4F78CA7}"/>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7662" t="6481" r="29616" b="21112"/>
          <a:stretch/>
        </p:blipFill>
        <p:spPr>
          <a:xfrm>
            <a:off x="6126707" y="4924501"/>
            <a:ext cx="1747748" cy="1700918"/>
          </a:xfrm>
          <a:prstGeom prst="rect">
            <a:avLst/>
          </a:prstGeom>
        </p:spPr>
      </p:pic>
    </p:spTree>
    <p:extLst>
      <p:ext uri="{BB962C8B-B14F-4D97-AF65-F5344CB8AC3E}">
        <p14:creationId xmlns:p14="http://schemas.microsoft.com/office/powerpoint/2010/main" val="39549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242450" y="6205204"/>
            <a:ext cx="7549116" cy="36933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Söhne"/>
              </a:rPr>
              <a:t>Some domains are more prone to duplication of symptoms than others</a:t>
            </a:r>
          </a:p>
        </p:txBody>
      </p:sp>
    </p:spTree>
    <p:extLst>
      <p:ext uri="{BB962C8B-B14F-4D97-AF65-F5344CB8AC3E}">
        <p14:creationId xmlns:p14="http://schemas.microsoft.com/office/powerpoint/2010/main" val="31514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75873" y="5934670"/>
            <a:ext cx="7924800" cy="923330"/>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Some symptoms mentioned in certain sections do not appear in any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Elimination Disorders, Gender Dysphoria, or Paraphilic Disorders</a:t>
            </a:r>
          </a:p>
        </p:txBody>
      </p:sp>
      <p:sp>
        <p:nvSpPr>
          <p:cNvPr id="3" name="矩形: 圆角 2">
            <a:extLst>
              <a:ext uri="{FF2B5EF4-FFF2-40B4-BE49-F238E27FC236}">
                <a16:creationId xmlns:a16="http://schemas.microsoft.com/office/drawing/2014/main" id="{EC37EB70-6A87-7100-4BBA-A89BA15499D2}"/>
              </a:ext>
            </a:extLst>
          </p:cNvPr>
          <p:cNvSpPr/>
          <p:nvPr/>
        </p:nvSpPr>
        <p:spPr>
          <a:xfrm>
            <a:off x="2179674" y="3923415"/>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37FCF59-AF84-B7A8-583F-7EDAAE71C1F7}"/>
              </a:ext>
            </a:extLst>
          </p:cNvPr>
          <p:cNvSpPr/>
          <p:nvPr/>
        </p:nvSpPr>
        <p:spPr>
          <a:xfrm>
            <a:off x="2179674" y="4347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596767E-4596-C577-4B93-A232B14CC516}"/>
              </a:ext>
            </a:extLst>
          </p:cNvPr>
          <p:cNvSpPr/>
          <p:nvPr/>
        </p:nvSpPr>
        <p:spPr>
          <a:xfrm>
            <a:off x="2179674" y="5381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18B061-170D-FA7B-D074-ED22B40757C4}"/>
              </a:ext>
            </a:extLst>
          </p:cNvPr>
          <p:cNvSpPr/>
          <p:nvPr/>
        </p:nvSpPr>
        <p:spPr>
          <a:xfrm>
            <a:off x="4342232" y="3923415"/>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632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54609" y="5726541"/>
            <a:ext cx="7924800" cy="1200329"/>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while in other sections, at least one symptom mentioned appears in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Bipolar and Related Disorders, Trauma- and Stressor Related Disorders, Dissociative Disorders, Neurocognitive Disorders, and Personality Disorders</a:t>
            </a:r>
          </a:p>
        </p:txBody>
      </p:sp>
      <p:sp>
        <p:nvSpPr>
          <p:cNvPr id="3" name="矩形: 圆角 2">
            <a:extLst>
              <a:ext uri="{FF2B5EF4-FFF2-40B4-BE49-F238E27FC236}">
                <a16:creationId xmlns:a16="http://schemas.microsoft.com/office/drawing/2014/main" id="{B01E6FE3-BA8D-70E5-48C8-D884581F0A07}"/>
              </a:ext>
            </a:extLst>
          </p:cNvPr>
          <p:cNvSpPr/>
          <p:nvPr/>
        </p:nvSpPr>
        <p:spPr>
          <a:xfrm>
            <a:off x="2137143" y="2611143"/>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C5AAACA-6E69-C011-1E5F-3E679987DD65}"/>
              </a:ext>
            </a:extLst>
          </p:cNvPr>
          <p:cNvSpPr/>
          <p:nvPr/>
        </p:nvSpPr>
        <p:spPr>
          <a:xfrm>
            <a:off x="2137143" y="3328855"/>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D238782-7158-91C5-E5DA-A9B832D03E3A}"/>
              </a:ext>
            </a:extLst>
          </p:cNvPr>
          <p:cNvSpPr/>
          <p:nvPr/>
        </p:nvSpPr>
        <p:spPr>
          <a:xfrm>
            <a:off x="2137143" y="5081859"/>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21CA33E-F6D8-1915-D717-92B40DC9A4EC}"/>
              </a:ext>
            </a:extLst>
          </p:cNvPr>
          <p:cNvSpPr/>
          <p:nvPr/>
        </p:nvSpPr>
        <p:spPr>
          <a:xfrm>
            <a:off x="4342232" y="2611143"/>
            <a:ext cx="401274" cy="2863256"/>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2680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316426" y="2059394"/>
            <a:ext cx="8093927" cy="2739211"/>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highly repetitive,</a:t>
            </a:r>
            <a:r>
              <a:rPr lang="en-US" altLang="zh-CN" sz="1600" b="0" i="1" dirty="0">
                <a:effectLst/>
                <a:latin typeface="Times New Roman" panose="02020603050405020304" pitchFamily="18" charset="0"/>
                <a:ea typeface="楷体" panose="02010609060101010101" pitchFamily="49" charset="-122"/>
              </a:rPr>
              <a:t> e.g., Bipolar and 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Schizophrenia Spectrum and Other Psychotic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Depressive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Trauma- and Stressor-Related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Neurocognitive Disorders</a:t>
            </a:r>
            <a:r>
              <a:rPr lang="zh-CN" altLang="en-US" sz="1600" b="0" i="1" dirty="0">
                <a:effectLst/>
                <a:latin typeface="Times New Roman" panose="02020603050405020304" pitchFamily="18" charset="0"/>
                <a:ea typeface="楷体" panose="02010609060101010101" pitchFamily="49" charset="-122"/>
              </a:rPr>
              <a:t>和</a:t>
            </a:r>
            <a:r>
              <a:rPr lang="en-US" altLang="zh-CN" sz="1600" b="0" i="1" dirty="0">
                <a:effectLst/>
                <a:latin typeface="Times New Roman" panose="02020603050405020304" pitchFamily="18" charset="0"/>
                <a:ea typeface="楷体" panose="02010609060101010101" pitchFamily="49" charset="-122"/>
              </a:rPr>
              <a:t>Disruptive, Impulse Control, and Conduct Disorders</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less reproducible</a:t>
            </a:r>
            <a:r>
              <a:rPr lang="en-US" altLang="zh-CN" sz="1600" b="0" i="1" dirty="0">
                <a:effectLst/>
                <a:latin typeface="Times New Roman" panose="02020603050405020304" pitchFamily="18" charset="0"/>
                <a:ea typeface="楷体" panose="02010609060101010101" pitchFamily="49" charset="-122"/>
              </a:rPr>
              <a:t>, e.g., Elimination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Gender Dysphoria</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Paraphilic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Feeding and Eating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Sexual Dysfunctions</a:t>
            </a:r>
            <a:r>
              <a:rPr lang="zh-CN" altLang="en-US" sz="1600" b="0" i="1" dirty="0">
                <a:effectLst/>
                <a:latin typeface="Times New Roman" panose="02020603050405020304" pitchFamily="18" charset="0"/>
                <a:ea typeface="楷体" panose="02010609060101010101" pitchFamily="49" charset="-122"/>
              </a:rPr>
              <a:t>和</a:t>
            </a:r>
            <a:r>
              <a:rPr lang="en-US" altLang="zh-CN" sz="1600" b="0" i="1" dirty="0">
                <a:effectLst/>
                <a:latin typeface="Times New Roman" panose="02020603050405020304" pitchFamily="18" charset="0"/>
                <a:ea typeface="楷体" panose="02010609060101010101" pitchFamily="49" charset="-122"/>
              </a:rPr>
              <a:t>Obsessive-Compulsive Related Disorders</a:t>
            </a:r>
            <a:endParaRPr lang="zh-CN" altLang="en-US" i="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00452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EB3F009-A3BA-D4B0-16F0-87A440949BE4}"/>
              </a:ext>
            </a:extLst>
          </p:cNvPr>
          <p:cNvSpPr txBox="1"/>
          <p:nvPr/>
        </p:nvSpPr>
        <p:spPr>
          <a:xfrm>
            <a:off x="361507" y="691116"/>
            <a:ext cx="8006316"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Most Repeated Symptom</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ABB94FA-501E-8139-4BCF-FFC52E41B627}"/>
              </a:ext>
            </a:extLst>
          </p:cNvPr>
          <p:cNvPicPr>
            <a:picLocks noChangeAspect="1"/>
          </p:cNvPicPr>
          <p:nvPr/>
        </p:nvPicPr>
        <p:blipFill>
          <a:blip r:embed="rId3"/>
          <a:stretch>
            <a:fillRect/>
          </a:stretch>
        </p:blipFill>
        <p:spPr>
          <a:xfrm>
            <a:off x="756685" y="1252688"/>
            <a:ext cx="7215960" cy="4846144"/>
          </a:xfrm>
          <a:prstGeom prst="rect">
            <a:avLst/>
          </a:prstGeom>
        </p:spPr>
      </p:pic>
    </p:spTree>
    <p:extLst>
      <p:ext uri="{BB962C8B-B14F-4D97-AF65-F5344CB8AC3E}">
        <p14:creationId xmlns:p14="http://schemas.microsoft.com/office/powerpoint/2010/main" val="3729620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A7234B5-498A-F7D3-2FDE-3465E558EBB1}"/>
              </a:ext>
            </a:extLst>
          </p:cNvPr>
          <p:cNvPicPr>
            <a:picLocks noChangeAspect="1"/>
          </p:cNvPicPr>
          <p:nvPr/>
        </p:nvPicPr>
        <p:blipFill>
          <a:blip r:embed="rId3"/>
          <a:stretch>
            <a:fillRect/>
          </a:stretch>
        </p:blipFill>
        <p:spPr>
          <a:xfrm>
            <a:off x="1492498" y="566928"/>
            <a:ext cx="5994412" cy="5973742"/>
          </a:xfrm>
          <a:prstGeom prst="rect">
            <a:avLst/>
          </a:prstGeom>
        </p:spPr>
      </p:pic>
    </p:spTree>
    <p:extLst>
      <p:ext uri="{BB962C8B-B14F-4D97-AF65-F5344CB8AC3E}">
        <p14:creationId xmlns:p14="http://schemas.microsoft.com/office/powerpoint/2010/main" val="77148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45587"/>
            <a:ext cx="8979408"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Diagnostic System </a:t>
            </a:r>
            <a:r>
              <a:rPr lang="en-US" altLang="zh-CN" dirty="0">
                <a:latin typeface="Times New Roman" panose="02020603050405020304" pitchFamily="18" charset="0"/>
                <a:cs typeface="Times New Roman" panose="02020603050405020304" pitchFamily="18" charset="0"/>
              </a:rPr>
              <a:t>includes multiple </a:t>
            </a:r>
            <a:r>
              <a:rPr lang="en-US" altLang="zh-CN" b="1" dirty="0">
                <a:solidFill>
                  <a:schemeClr val="accent2"/>
                </a:solidFill>
                <a:latin typeface="Times New Roman" panose="02020603050405020304" pitchFamily="18" charset="0"/>
                <a:cs typeface="Times New Roman" panose="02020603050405020304" pitchFamily="18" charset="0"/>
              </a:rPr>
              <a:t>Diagnostic Categories</a:t>
            </a:r>
            <a:r>
              <a:rPr lang="en-US" altLang="zh-CN" dirty="0">
                <a:latin typeface="Times New Roman" panose="02020603050405020304" pitchFamily="18" charset="0"/>
                <a:cs typeface="Times New Roman" panose="02020603050405020304" pitchFamily="18" charset="0"/>
              </a:rPr>
              <a:t>, each of which contains multiple </a:t>
            </a:r>
            <a:r>
              <a:rPr lang="en-US" altLang="zh-CN" b="1" dirty="0">
                <a:solidFill>
                  <a:srgbClr val="FFC000"/>
                </a:solidFill>
                <a:latin typeface="Times New Roman" panose="02020603050405020304" pitchFamily="18" charset="0"/>
                <a:cs typeface="Times New Roman" panose="02020603050405020304" pitchFamily="18" charset="0"/>
              </a:rPr>
              <a:t>Diagnostic Criteria</a:t>
            </a:r>
            <a:r>
              <a:rPr lang="en-US" altLang="zh-CN"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endParaRPr lang="en-US" altLang="zh-CN" i="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cs typeface="Times New Roman" panose="02020603050405020304" pitchFamily="18" charset="0"/>
              </a:rPr>
              <a:t>If a person meets most of the </a:t>
            </a:r>
            <a:r>
              <a:rPr lang="en-US" altLang="zh-CN" b="1" i="1" dirty="0">
                <a:solidFill>
                  <a:srgbClr val="FFC000"/>
                </a:solidFill>
                <a:latin typeface="Times New Roman" panose="02020603050405020304" pitchFamily="18" charset="0"/>
                <a:cs typeface="Times New Roman" panose="02020603050405020304" pitchFamily="18" charset="0"/>
              </a:rPr>
              <a:t>diagnostic criteria </a:t>
            </a:r>
            <a:r>
              <a:rPr lang="en-US" altLang="zh-CN" i="1" dirty="0">
                <a:latin typeface="Times New Roman" panose="02020603050405020304" pitchFamily="18" charset="0"/>
                <a:cs typeface="Times New Roman" panose="02020603050405020304" pitchFamily="18" charset="0"/>
              </a:rPr>
              <a:t>in a particular </a:t>
            </a:r>
            <a:r>
              <a:rPr lang="en-US" altLang="zh-CN" b="1" i="1" dirty="0">
                <a:solidFill>
                  <a:schemeClr val="accent2"/>
                </a:solidFill>
                <a:latin typeface="Times New Roman" panose="02020603050405020304" pitchFamily="18" charset="0"/>
                <a:cs typeface="Times New Roman" panose="02020603050405020304" pitchFamily="18" charset="0"/>
              </a:rPr>
              <a:t>diagnostic category</a:t>
            </a:r>
            <a:r>
              <a:rPr lang="en-US" altLang="zh-CN" i="1" dirty="0">
                <a:latin typeface="Times New Roman" panose="02020603050405020304" pitchFamily="18" charset="0"/>
                <a:cs typeface="Times New Roman" panose="02020603050405020304" pitchFamily="18" charset="0"/>
              </a:rPr>
              <a:t>, they will be diagnosed with a </a:t>
            </a:r>
            <a:r>
              <a:rPr lang="en-US" altLang="zh-CN" b="1" i="1" u="sng" dirty="0">
                <a:solidFill>
                  <a:srgbClr val="74AA9C"/>
                </a:solidFill>
                <a:latin typeface="Times New Roman" panose="02020603050405020304" pitchFamily="18" charset="0"/>
                <a:cs typeface="Times New Roman" panose="02020603050405020304" pitchFamily="18" charset="0"/>
              </a:rPr>
              <a:t>certain disease</a:t>
            </a:r>
            <a:r>
              <a:rPr lang="en-US" altLang="zh-CN" i="1" dirty="0">
                <a:latin typeface="Times New Roman" panose="02020603050405020304" pitchFamily="18" charset="0"/>
                <a:cs typeface="Times New Roman" panose="02020603050405020304" pitchFamily="18" charset="0"/>
              </a:rPr>
              <a:t>.</a:t>
            </a:r>
          </a:p>
        </p:txBody>
      </p:sp>
      <p:grpSp>
        <p:nvGrpSpPr>
          <p:cNvPr id="14" name="组合 13">
            <a:extLst>
              <a:ext uri="{FF2B5EF4-FFF2-40B4-BE49-F238E27FC236}">
                <a16:creationId xmlns:a16="http://schemas.microsoft.com/office/drawing/2014/main" id="{CFA40657-A8E4-A06B-31D0-863D77F6F39A}"/>
              </a:ext>
            </a:extLst>
          </p:cNvPr>
          <p:cNvGrpSpPr/>
          <p:nvPr/>
        </p:nvGrpSpPr>
        <p:grpSpPr>
          <a:xfrm>
            <a:off x="1507272" y="2733420"/>
            <a:ext cx="5964865" cy="3317359"/>
            <a:chOff x="1499190" y="2832150"/>
            <a:chExt cx="5964865" cy="3317359"/>
          </a:xfrm>
        </p:grpSpPr>
        <p:sp>
          <p:nvSpPr>
            <p:cNvPr id="3" name="文本框 2">
              <a:extLst>
                <a:ext uri="{FF2B5EF4-FFF2-40B4-BE49-F238E27FC236}">
                  <a16:creationId xmlns:a16="http://schemas.microsoft.com/office/drawing/2014/main" id="{7FCBC447-E597-ED08-8FEB-9301422FF50E}"/>
                </a:ext>
              </a:extLst>
            </p:cNvPr>
            <p:cNvSpPr txBox="1"/>
            <p:nvPr/>
          </p:nvSpPr>
          <p:spPr>
            <a:xfrm>
              <a:off x="4876728" y="3036424"/>
              <a:ext cx="229315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Diagnostic System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B00C839-6390-EBA9-7E85-2D8F3B91B3AC}"/>
                </a:ext>
              </a:extLst>
            </p:cNvPr>
            <p:cNvSpPr txBox="1"/>
            <p:nvPr/>
          </p:nvSpPr>
          <p:spPr>
            <a:xfrm>
              <a:off x="1938992" y="3383740"/>
              <a:ext cx="2293159" cy="1354217"/>
            </a:xfrm>
            <a:custGeom>
              <a:avLst/>
              <a:gdLst>
                <a:gd name="connsiteX0" fmla="*/ 0 w 2293159"/>
                <a:gd name="connsiteY0" fmla="*/ 0 h 1354217"/>
                <a:gd name="connsiteX1" fmla="*/ 619153 w 2293159"/>
                <a:gd name="connsiteY1" fmla="*/ 0 h 1354217"/>
                <a:gd name="connsiteX2" fmla="*/ 1123648 w 2293159"/>
                <a:gd name="connsiteY2" fmla="*/ 0 h 1354217"/>
                <a:gd name="connsiteX3" fmla="*/ 1742801 w 2293159"/>
                <a:gd name="connsiteY3" fmla="*/ 0 h 1354217"/>
                <a:gd name="connsiteX4" fmla="*/ 2293159 w 2293159"/>
                <a:gd name="connsiteY4" fmla="*/ 0 h 1354217"/>
                <a:gd name="connsiteX5" fmla="*/ 2293159 w 2293159"/>
                <a:gd name="connsiteY5" fmla="*/ 451406 h 1354217"/>
                <a:gd name="connsiteX6" fmla="*/ 2293159 w 2293159"/>
                <a:gd name="connsiteY6" fmla="*/ 916354 h 1354217"/>
                <a:gd name="connsiteX7" fmla="*/ 2293159 w 2293159"/>
                <a:gd name="connsiteY7" fmla="*/ 1354217 h 1354217"/>
                <a:gd name="connsiteX8" fmla="*/ 1788664 w 2293159"/>
                <a:gd name="connsiteY8" fmla="*/ 1354217 h 1354217"/>
                <a:gd name="connsiteX9" fmla="*/ 1238306 w 2293159"/>
                <a:gd name="connsiteY9" fmla="*/ 1354217 h 1354217"/>
                <a:gd name="connsiteX10" fmla="*/ 619153 w 2293159"/>
                <a:gd name="connsiteY10" fmla="*/ 1354217 h 1354217"/>
                <a:gd name="connsiteX11" fmla="*/ 0 w 2293159"/>
                <a:gd name="connsiteY11" fmla="*/ 1354217 h 1354217"/>
                <a:gd name="connsiteX12" fmla="*/ 0 w 2293159"/>
                <a:gd name="connsiteY12" fmla="*/ 929896 h 1354217"/>
                <a:gd name="connsiteX13" fmla="*/ 0 w 2293159"/>
                <a:gd name="connsiteY13" fmla="*/ 464948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274483" y="-52307"/>
                    <a:pt x="363549" y="36638"/>
                    <a:pt x="619153" y="0"/>
                  </a:cubicBezTo>
                  <a:cubicBezTo>
                    <a:pt x="874757" y="-36638"/>
                    <a:pt x="912230" y="12896"/>
                    <a:pt x="1123648" y="0"/>
                  </a:cubicBezTo>
                  <a:cubicBezTo>
                    <a:pt x="1335066" y="-12896"/>
                    <a:pt x="1526612" y="12598"/>
                    <a:pt x="1742801" y="0"/>
                  </a:cubicBezTo>
                  <a:cubicBezTo>
                    <a:pt x="1958990" y="-12598"/>
                    <a:pt x="2143880" y="37420"/>
                    <a:pt x="2293159" y="0"/>
                  </a:cubicBezTo>
                  <a:cubicBezTo>
                    <a:pt x="2326963" y="137612"/>
                    <a:pt x="2240504" y="261377"/>
                    <a:pt x="2293159" y="451406"/>
                  </a:cubicBezTo>
                  <a:cubicBezTo>
                    <a:pt x="2345814" y="641435"/>
                    <a:pt x="2239813" y="723516"/>
                    <a:pt x="2293159" y="916354"/>
                  </a:cubicBezTo>
                  <a:cubicBezTo>
                    <a:pt x="2346505" y="1109192"/>
                    <a:pt x="2241384" y="1190420"/>
                    <a:pt x="2293159" y="1354217"/>
                  </a:cubicBezTo>
                  <a:cubicBezTo>
                    <a:pt x="2140418" y="1366126"/>
                    <a:pt x="1964078" y="1309883"/>
                    <a:pt x="1788664" y="1354217"/>
                  </a:cubicBezTo>
                  <a:cubicBezTo>
                    <a:pt x="1613250" y="1398551"/>
                    <a:pt x="1442254" y="1307484"/>
                    <a:pt x="1238306" y="1354217"/>
                  </a:cubicBezTo>
                  <a:cubicBezTo>
                    <a:pt x="1034358" y="1400950"/>
                    <a:pt x="812691" y="1344790"/>
                    <a:pt x="619153" y="1354217"/>
                  </a:cubicBezTo>
                  <a:cubicBezTo>
                    <a:pt x="425615" y="1363644"/>
                    <a:pt x="145255" y="1329043"/>
                    <a:pt x="0" y="1354217"/>
                  </a:cubicBezTo>
                  <a:cubicBezTo>
                    <a:pt x="-39282" y="1142914"/>
                    <a:pt x="652" y="1074099"/>
                    <a:pt x="0" y="929896"/>
                  </a:cubicBezTo>
                  <a:cubicBezTo>
                    <a:pt x="-652" y="785693"/>
                    <a:pt x="11719" y="656436"/>
                    <a:pt x="0" y="464948"/>
                  </a:cubicBezTo>
                  <a:cubicBezTo>
                    <a:pt x="-11719" y="273460"/>
                    <a:pt x="46544" y="198047"/>
                    <a:pt x="0" y="0"/>
                  </a:cubicBezTo>
                  <a:close/>
                </a:path>
              </a:pathLst>
            </a:custGeom>
            <a:noFill/>
            <a:ln>
              <a:solidFill>
                <a:schemeClr val="accent2"/>
              </a:solidFill>
              <a:extLst>
                <a:ext uri="{C807C97D-BFC1-408E-A445-0C87EB9F89A2}">
                  <ask:lineSketchStyleProps xmlns:ask="http://schemas.microsoft.com/office/drawing/2018/sketchyshapes" sd="2503218166">
                    <a:prstGeom prst="rect">
                      <a:avLst/>
                    </a:prstGeom>
                    <ask:type>
                      <ask:lineSketchScribble/>
                    </ask:type>
                  </ask:lineSketchStyleProps>
                </a:ext>
              </a:extLst>
            </a:ln>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Diagnostic Category 1</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DB7EABE7-1A34-A678-4C18-8156D52F2ACE}"/>
                </a:ext>
              </a:extLst>
            </p:cNvPr>
            <p:cNvSpPr txBox="1"/>
            <p:nvPr/>
          </p:nvSpPr>
          <p:spPr>
            <a:xfrm>
              <a:off x="3900349" y="4601960"/>
              <a:ext cx="1876398" cy="1046440"/>
            </a:xfrm>
            <a:custGeom>
              <a:avLst/>
              <a:gdLst>
                <a:gd name="connsiteX0" fmla="*/ 0 w 1876398"/>
                <a:gd name="connsiteY0" fmla="*/ 0 h 1046440"/>
                <a:gd name="connsiteX1" fmla="*/ 487863 w 1876398"/>
                <a:gd name="connsiteY1" fmla="*/ 0 h 1046440"/>
                <a:gd name="connsiteX2" fmla="*/ 919435 w 1876398"/>
                <a:gd name="connsiteY2" fmla="*/ 0 h 1046440"/>
                <a:gd name="connsiteX3" fmla="*/ 1407299 w 1876398"/>
                <a:gd name="connsiteY3" fmla="*/ 0 h 1046440"/>
                <a:gd name="connsiteX4" fmla="*/ 1876398 w 1876398"/>
                <a:gd name="connsiteY4" fmla="*/ 0 h 1046440"/>
                <a:gd name="connsiteX5" fmla="*/ 1876398 w 1876398"/>
                <a:gd name="connsiteY5" fmla="*/ 512756 h 1046440"/>
                <a:gd name="connsiteX6" fmla="*/ 1876398 w 1876398"/>
                <a:gd name="connsiteY6" fmla="*/ 1046440 h 1046440"/>
                <a:gd name="connsiteX7" fmla="*/ 1463590 w 1876398"/>
                <a:gd name="connsiteY7" fmla="*/ 1046440 h 1046440"/>
                <a:gd name="connsiteX8" fmla="*/ 1013255 w 1876398"/>
                <a:gd name="connsiteY8" fmla="*/ 1046440 h 1046440"/>
                <a:gd name="connsiteX9" fmla="*/ 525391 w 1876398"/>
                <a:gd name="connsiteY9" fmla="*/ 1046440 h 1046440"/>
                <a:gd name="connsiteX10" fmla="*/ 0 w 1876398"/>
                <a:gd name="connsiteY10" fmla="*/ 1046440 h 1046440"/>
                <a:gd name="connsiteX11" fmla="*/ 0 w 1876398"/>
                <a:gd name="connsiteY11" fmla="*/ 512756 h 1046440"/>
                <a:gd name="connsiteX12" fmla="*/ 0 w 1876398"/>
                <a:gd name="connsiteY12" fmla="*/ 0 h 104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6398" h="1046440" extrusionOk="0">
                  <a:moveTo>
                    <a:pt x="0" y="0"/>
                  </a:moveTo>
                  <a:cubicBezTo>
                    <a:pt x="203297" y="-22885"/>
                    <a:pt x="381565" y="21919"/>
                    <a:pt x="487863" y="0"/>
                  </a:cubicBezTo>
                  <a:cubicBezTo>
                    <a:pt x="594161" y="-21919"/>
                    <a:pt x="808419" y="38842"/>
                    <a:pt x="919435" y="0"/>
                  </a:cubicBezTo>
                  <a:cubicBezTo>
                    <a:pt x="1030451" y="-38842"/>
                    <a:pt x="1189484" y="10518"/>
                    <a:pt x="1407299" y="0"/>
                  </a:cubicBezTo>
                  <a:cubicBezTo>
                    <a:pt x="1625114" y="-10518"/>
                    <a:pt x="1659525" y="39956"/>
                    <a:pt x="1876398" y="0"/>
                  </a:cubicBezTo>
                  <a:cubicBezTo>
                    <a:pt x="1925992" y="177147"/>
                    <a:pt x="1860818" y="387311"/>
                    <a:pt x="1876398" y="512756"/>
                  </a:cubicBezTo>
                  <a:cubicBezTo>
                    <a:pt x="1891978" y="638201"/>
                    <a:pt x="1840982" y="839109"/>
                    <a:pt x="1876398" y="1046440"/>
                  </a:cubicBezTo>
                  <a:cubicBezTo>
                    <a:pt x="1762665" y="1047956"/>
                    <a:pt x="1624183" y="1010806"/>
                    <a:pt x="1463590" y="1046440"/>
                  </a:cubicBezTo>
                  <a:cubicBezTo>
                    <a:pt x="1302997" y="1082074"/>
                    <a:pt x="1182252" y="1039642"/>
                    <a:pt x="1013255" y="1046440"/>
                  </a:cubicBezTo>
                  <a:cubicBezTo>
                    <a:pt x="844259" y="1053238"/>
                    <a:pt x="756535" y="1033742"/>
                    <a:pt x="525391" y="1046440"/>
                  </a:cubicBezTo>
                  <a:cubicBezTo>
                    <a:pt x="294247" y="1059138"/>
                    <a:pt x="126032" y="997923"/>
                    <a:pt x="0" y="1046440"/>
                  </a:cubicBezTo>
                  <a:cubicBezTo>
                    <a:pt x="-21186" y="780384"/>
                    <a:pt x="22421" y="644157"/>
                    <a:pt x="0" y="512756"/>
                  </a:cubicBezTo>
                  <a:cubicBezTo>
                    <a:pt x="-22421" y="381355"/>
                    <a:pt x="3944" y="177416"/>
                    <a:pt x="0" y="0"/>
                  </a:cubicBezTo>
                  <a:close/>
                </a:path>
              </a:pathLst>
            </a:custGeom>
            <a:noFill/>
            <a:ln>
              <a:solidFill>
                <a:schemeClr val="accent2">
                  <a:lumMod val="60000"/>
                  <a:lumOff val="4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400" dirty="0">
                  <a:solidFill>
                    <a:schemeClr val="accent2">
                      <a:lumMod val="60000"/>
                      <a:lumOff val="40000"/>
                    </a:schemeClr>
                  </a:solidFill>
                  <a:latin typeface="Times New Roman" panose="02020603050405020304" pitchFamily="18" charset="0"/>
                  <a:cs typeface="Times New Roman" panose="02020603050405020304" pitchFamily="18" charset="0"/>
                </a:rPr>
                <a:t>Diagnostic Category 2</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56E8BCA1-EAC7-0437-8F5A-9EF52F86642C}"/>
                </a:ext>
              </a:extLst>
            </p:cNvPr>
            <p:cNvSpPr txBox="1"/>
            <p:nvPr/>
          </p:nvSpPr>
          <p:spPr>
            <a:xfrm>
              <a:off x="5279342" y="3664243"/>
              <a:ext cx="1487929" cy="800219"/>
            </a:xfrm>
            <a:custGeom>
              <a:avLst/>
              <a:gdLst>
                <a:gd name="connsiteX0" fmla="*/ 0 w 1487929"/>
                <a:gd name="connsiteY0" fmla="*/ 0 h 800219"/>
                <a:gd name="connsiteX1" fmla="*/ 510856 w 1487929"/>
                <a:gd name="connsiteY1" fmla="*/ 0 h 800219"/>
                <a:gd name="connsiteX2" fmla="*/ 977073 w 1487929"/>
                <a:gd name="connsiteY2" fmla="*/ 0 h 800219"/>
                <a:gd name="connsiteX3" fmla="*/ 1487929 w 1487929"/>
                <a:gd name="connsiteY3" fmla="*/ 0 h 800219"/>
                <a:gd name="connsiteX4" fmla="*/ 1487929 w 1487929"/>
                <a:gd name="connsiteY4" fmla="*/ 408112 h 800219"/>
                <a:gd name="connsiteX5" fmla="*/ 1487929 w 1487929"/>
                <a:gd name="connsiteY5" fmla="*/ 800219 h 800219"/>
                <a:gd name="connsiteX6" fmla="*/ 977073 w 1487929"/>
                <a:gd name="connsiteY6" fmla="*/ 800219 h 800219"/>
                <a:gd name="connsiteX7" fmla="*/ 525735 w 1487929"/>
                <a:gd name="connsiteY7" fmla="*/ 800219 h 800219"/>
                <a:gd name="connsiteX8" fmla="*/ 0 w 1487929"/>
                <a:gd name="connsiteY8" fmla="*/ 800219 h 800219"/>
                <a:gd name="connsiteX9" fmla="*/ 0 w 1487929"/>
                <a:gd name="connsiteY9" fmla="*/ 392107 h 800219"/>
                <a:gd name="connsiteX10" fmla="*/ 0 w 1487929"/>
                <a:gd name="connsiteY10"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929" h="800219" extrusionOk="0">
                  <a:moveTo>
                    <a:pt x="0" y="0"/>
                  </a:moveTo>
                  <a:cubicBezTo>
                    <a:pt x="206218" y="-41312"/>
                    <a:pt x="259396" y="10989"/>
                    <a:pt x="510856" y="0"/>
                  </a:cubicBezTo>
                  <a:cubicBezTo>
                    <a:pt x="762316" y="-10989"/>
                    <a:pt x="813813" y="53768"/>
                    <a:pt x="977073" y="0"/>
                  </a:cubicBezTo>
                  <a:cubicBezTo>
                    <a:pt x="1140333" y="-53768"/>
                    <a:pt x="1352931" y="59591"/>
                    <a:pt x="1487929" y="0"/>
                  </a:cubicBezTo>
                  <a:cubicBezTo>
                    <a:pt x="1534053" y="190441"/>
                    <a:pt x="1448185" y="307229"/>
                    <a:pt x="1487929" y="408112"/>
                  </a:cubicBezTo>
                  <a:cubicBezTo>
                    <a:pt x="1527673" y="508995"/>
                    <a:pt x="1449858" y="607808"/>
                    <a:pt x="1487929" y="800219"/>
                  </a:cubicBezTo>
                  <a:cubicBezTo>
                    <a:pt x="1318154" y="851593"/>
                    <a:pt x="1178739" y="796976"/>
                    <a:pt x="977073" y="800219"/>
                  </a:cubicBezTo>
                  <a:cubicBezTo>
                    <a:pt x="775407" y="803462"/>
                    <a:pt x="626324" y="796440"/>
                    <a:pt x="525735" y="800219"/>
                  </a:cubicBezTo>
                  <a:cubicBezTo>
                    <a:pt x="425146" y="803998"/>
                    <a:pt x="154548" y="778970"/>
                    <a:pt x="0" y="800219"/>
                  </a:cubicBezTo>
                  <a:cubicBezTo>
                    <a:pt x="-29045" y="642085"/>
                    <a:pt x="18607" y="500709"/>
                    <a:pt x="0" y="392107"/>
                  </a:cubicBezTo>
                  <a:cubicBezTo>
                    <a:pt x="-18607" y="283505"/>
                    <a:pt x="10814" y="164997"/>
                    <a:pt x="0" y="0"/>
                  </a:cubicBezTo>
                  <a:close/>
                </a:path>
              </a:pathLst>
            </a:custGeom>
            <a:noFill/>
            <a:ln>
              <a:solidFill>
                <a:schemeClr val="accent2">
                  <a:lumMod val="40000"/>
                  <a:lumOff val="6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000" dirty="0">
                  <a:solidFill>
                    <a:schemeClr val="accent2">
                      <a:lumMod val="40000"/>
                      <a:lumOff val="6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0EDF226F-933D-28B7-120E-2E92854F68C6}"/>
                </a:ext>
              </a:extLst>
            </p:cNvPr>
            <p:cNvSpPr txBox="1"/>
            <p:nvPr/>
          </p:nvSpPr>
          <p:spPr>
            <a:xfrm>
              <a:off x="6053469" y="5009001"/>
              <a:ext cx="1283040" cy="569387"/>
            </a:xfrm>
            <a:custGeom>
              <a:avLst/>
              <a:gdLst>
                <a:gd name="connsiteX0" fmla="*/ 0 w 1283040"/>
                <a:gd name="connsiteY0" fmla="*/ 0 h 569387"/>
                <a:gd name="connsiteX1" fmla="*/ 440510 w 1283040"/>
                <a:gd name="connsiteY1" fmla="*/ 0 h 569387"/>
                <a:gd name="connsiteX2" fmla="*/ 842530 w 1283040"/>
                <a:gd name="connsiteY2" fmla="*/ 0 h 569387"/>
                <a:gd name="connsiteX3" fmla="*/ 1283040 w 1283040"/>
                <a:gd name="connsiteY3" fmla="*/ 0 h 569387"/>
                <a:gd name="connsiteX4" fmla="*/ 1283040 w 1283040"/>
                <a:gd name="connsiteY4" fmla="*/ 569387 h 569387"/>
                <a:gd name="connsiteX5" fmla="*/ 842530 w 1283040"/>
                <a:gd name="connsiteY5" fmla="*/ 569387 h 569387"/>
                <a:gd name="connsiteX6" fmla="*/ 414850 w 1283040"/>
                <a:gd name="connsiteY6" fmla="*/ 569387 h 569387"/>
                <a:gd name="connsiteX7" fmla="*/ 0 w 1283040"/>
                <a:gd name="connsiteY7" fmla="*/ 569387 h 569387"/>
                <a:gd name="connsiteX8" fmla="*/ 0 w 1283040"/>
                <a:gd name="connsiteY8" fmla="*/ 0 h 5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40" h="569387" extrusionOk="0">
                  <a:moveTo>
                    <a:pt x="0" y="0"/>
                  </a:moveTo>
                  <a:cubicBezTo>
                    <a:pt x="218101" y="-21267"/>
                    <a:pt x="315645" y="24273"/>
                    <a:pt x="440510" y="0"/>
                  </a:cubicBezTo>
                  <a:cubicBezTo>
                    <a:pt x="565375" y="-24273"/>
                    <a:pt x="696634" y="34650"/>
                    <a:pt x="842530" y="0"/>
                  </a:cubicBezTo>
                  <a:cubicBezTo>
                    <a:pt x="988426" y="-34650"/>
                    <a:pt x="1162715" y="42276"/>
                    <a:pt x="1283040" y="0"/>
                  </a:cubicBezTo>
                  <a:cubicBezTo>
                    <a:pt x="1308293" y="135053"/>
                    <a:pt x="1232537" y="315681"/>
                    <a:pt x="1283040" y="569387"/>
                  </a:cubicBezTo>
                  <a:cubicBezTo>
                    <a:pt x="1157430" y="603318"/>
                    <a:pt x="1002261" y="538990"/>
                    <a:pt x="842530" y="569387"/>
                  </a:cubicBezTo>
                  <a:cubicBezTo>
                    <a:pt x="682799" y="599784"/>
                    <a:pt x="604464" y="563776"/>
                    <a:pt x="414850" y="569387"/>
                  </a:cubicBezTo>
                  <a:cubicBezTo>
                    <a:pt x="225236" y="574998"/>
                    <a:pt x="124185" y="535566"/>
                    <a:pt x="0" y="569387"/>
                  </a:cubicBezTo>
                  <a:cubicBezTo>
                    <a:pt x="-8226" y="362961"/>
                    <a:pt x="43132" y="179940"/>
                    <a:pt x="0" y="0"/>
                  </a:cubicBezTo>
                  <a:close/>
                </a:path>
              </a:pathLst>
            </a:custGeom>
            <a:noFill/>
            <a:ln>
              <a:solidFill>
                <a:schemeClr val="accent2">
                  <a:lumMod val="20000"/>
                  <a:lumOff val="8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700" dirty="0">
                  <a:solidFill>
                    <a:schemeClr val="accent2">
                      <a:lumMod val="20000"/>
                      <a:lumOff val="8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a:t>
              </a:r>
            </a:p>
          </p:txBody>
        </p:sp>
        <p:sp>
          <p:nvSpPr>
            <p:cNvPr id="13" name="对话气泡: 圆角矩形 12">
              <a:extLst>
                <a:ext uri="{FF2B5EF4-FFF2-40B4-BE49-F238E27FC236}">
                  <a16:creationId xmlns:a16="http://schemas.microsoft.com/office/drawing/2014/main" id="{C8246D39-7935-04F8-B397-6D9A8DD0BA54}"/>
                </a:ext>
              </a:extLst>
            </p:cNvPr>
            <p:cNvSpPr/>
            <p:nvPr/>
          </p:nvSpPr>
          <p:spPr>
            <a:xfrm>
              <a:off x="1499190" y="2832150"/>
              <a:ext cx="5964865" cy="3317359"/>
            </a:xfrm>
            <a:prstGeom prst="wedgeRoundRectCallout">
              <a:avLst>
                <a:gd name="adj1" fmla="val 37456"/>
                <a:gd name="adj2" fmla="val 67308"/>
                <a:gd name="adj3" fmla="val 1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383A6C5C-6DDE-C421-B3BF-F0694B299A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7B1CB744-246E-6F6E-C855-68622975BE68}"/>
              </a:ext>
            </a:extLst>
          </p:cNvPr>
          <p:cNvSpPr/>
          <p:nvPr/>
        </p:nvSpPr>
        <p:spPr>
          <a:xfrm>
            <a:off x="9246002" y="283464"/>
            <a:ext cx="2679404" cy="1737227"/>
          </a:xfrm>
          <a:prstGeom prst="wedgeRoundRectCallout">
            <a:avLst>
              <a:gd name="adj1" fmla="val 20834"/>
              <a:gd name="adj2" fmla="val 75965"/>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000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7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054608" y="2690336"/>
            <a:ext cx="6876500" cy="1477328"/>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Symptom repetition may not be as common as initially thought</a:t>
            </a: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Although 231 repeated symptoms spanned 140 diagnoses and 16 chapters, almost two-thirds of unique symptoms were associated with only one diagnostic criterion, and 30% of diagnostic criteria had no repetition.</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8376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443841"/>
            <a:ext cx="7797989" cy="3970318"/>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In some disease classifications, the repetition of symptoms appears to be intentional.</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Disorders such as bipolar and related disorders, major depressive disorder, and others include both elevated and depressed moods;</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Acute stress disorder and posttraumatic stress disorder have significant symptom overlap;</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Core symptoms of various substance use disorders are also similar;</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Neurocognitive disorders include deficits in complex attention, executive function, learning and memory, language, perceptual-motor skills, and social cognition.</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The repetitive nature of depressive symptoms differs from other disorders.</a:t>
            </a:r>
          </a:p>
          <a:p>
            <a:pPr marL="1200150" lvl="2" indent="-285750">
              <a:buFont typeface="Wingdings" panose="05000000000000000000" pitchFamily="2" charset="2"/>
              <a:buChar char="ü"/>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Although depression and anxiety disorders share similarities, there are no overlapping symptoms.</a:t>
            </a:r>
          </a:p>
        </p:txBody>
      </p:sp>
    </p:spTree>
    <p:extLst>
      <p:ext uri="{BB962C8B-B14F-4D97-AF65-F5344CB8AC3E}">
        <p14:creationId xmlns:p14="http://schemas.microsoft.com/office/powerpoint/2010/main" val="105439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859339"/>
            <a:ext cx="7797989" cy="3139321"/>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For example, symptoms of neurodevelopmental disorders, anxiety disorders, somatic symptom and related disorders, personality disorders, as well as impulse control and conduct disorders have considerable overlap between different chapters (30% to 56%), but relatively little overlap between different disorders within the same chapter (5% to 8%).</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84904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718301" y="1859339"/>
            <a:ext cx="7797989" cy="3139321"/>
          </a:xfrm>
          <a:prstGeom prst="rect">
            <a:avLst/>
          </a:prstGeom>
          <a:noFill/>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Depression symptoms are the most frequently repeated across chapters among all symptoms.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Depression symptoms appear in 35 diagnoses, including anxiety disorders, trauma and stress-related disorders, somatic symptom and related disorders, eating and feeding disorders, sleep-wake disorders, substance-related and addictive disorders, neurocognitive disorders, and personality disorders </a:t>
            </a:r>
            <a:r>
              <a:rPr lang="en-US" altLang="zh-CN"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TW" dirty="0">
                <a:solidFill>
                  <a:srgbClr val="74AA9C"/>
                </a:solidFill>
                <a:latin typeface="Times New Roman" panose="02020603050405020304" pitchFamily="18" charset="0"/>
                <a:cs typeface="Times New Roman" panose="02020603050405020304" pitchFamily="18" charset="0"/>
              </a:rPr>
              <a:t>Fried and Nesse, 2015; McGlinchey et al., 2006; Winter et al., 2022; Zimmerman et al., 2006a; Zimmerman et al., 2006b</a:t>
            </a:r>
            <a:r>
              <a:rPr lang="en-US" altLang="zh-CN"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onsidering depression as a single construct may not make much sense.</a:t>
            </a:r>
          </a:p>
        </p:txBody>
      </p:sp>
    </p:spTree>
    <p:extLst>
      <p:ext uri="{BB962C8B-B14F-4D97-AF65-F5344CB8AC3E}">
        <p14:creationId xmlns:p14="http://schemas.microsoft.com/office/powerpoint/2010/main" val="1963691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859339"/>
            <a:ext cx="7797989" cy="3139321"/>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The repetition of MDD symptoms across different disorders appears to be very common, perhaps because the situations described by MDD symptoms, such as sleep problems, lack of concentration, and low mood, reflect symptoms involved in many DSM-5 diagnoses.</a:t>
            </a: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The widespread presence of these symptoms may hinder diagnostic accuracy and may lead to other diagnosis symptoms being mistakenly attributed to MDD symptoms </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a:solidFill>
                  <a:srgbClr val="74AA9C"/>
                </a:solidFill>
                <a:latin typeface="Times New Roman" panose="02020603050405020304" pitchFamily="18" charset="0"/>
                <a:ea typeface="楷体" panose="02010609060101010101" pitchFamily="49" charset="-122"/>
              </a:rPr>
              <a:t>Zimmerman et al., 2006; Horvath, 2022</a:t>
            </a:r>
            <a:r>
              <a:rPr lang="en-US" altLang="zh-CN" b="0" i="0" dirty="0">
                <a:solidFill>
                  <a:srgbClr val="74AA9C"/>
                </a:solidFill>
                <a:effectLst/>
                <a:latin typeface="Times New Roman" panose="02020603050405020304" pitchFamily="18" charset="0"/>
                <a:ea typeface="楷体" panose="02010609060101010101" pitchFamily="49" charset="-122"/>
              </a:rPr>
              <a:t>)</a:t>
            </a: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The overlap of symptoms between MDD and other diagnoses may result in an individual being diagnosed not only with MDD, but also with other disorders, leading to a high comorbidity rate of MDD</a:t>
            </a:r>
            <a:r>
              <a:rPr lang="zh-CN" altLang="en-US" b="0" i="0" dirty="0">
                <a:solidFill>
                  <a:srgbClr val="74AA9C"/>
                </a:solidFill>
                <a:effectLst/>
                <a:latin typeface="Times New Roman" panose="02020603050405020304" pitchFamily="18" charset="0"/>
                <a:ea typeface="楷体" panose="02010609060101010101" pitchFamily="49" charset="-122"/>
              </a:rPr>
              <a:t> </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err="1">
                <a:solidFill>
                  <a:srgbClr val="74AA9C"/>
                </a:solidFill>
                <a:latin typeface="Times New Roman" panose="02020603050405020304" pitchFamily="18" charset="0"/>
                <a:ea typeface="楷体" panose="02010609060101010101" pitchFamily="49" charset="-122"/>
              </a:rPr>
              <a:t>Zbozinek</a:t>
            </a:r>
            <a:r>
              <a:rPr lang="en-US" altLang="zh-TW" dirty="0">
                <a:solidFill>
                  <a:srgbClr val="74AA9C"/>
                </a:solidFill>
                <a:latin typeface="Times New Roman" panose="02020603050405020304" pitchFamily="18" charset="0"/>
                <a:ea typeface="楷体" panose="02010609060101010101" pitchFamily="49" charset="-122"/>
              </a:rPr>
              <a:t> et al., 2012; </a:t>
            </a:r>
            <a:r>
              <a:rPr lang="en-US" altLang="zh-TW" dirty="0" err="1">
                <a:solidFill>
                  <a:srgbClr val="74AA9C"/>
                </a:solidFill>
                <a:latin typeface="Times New Roman" panose="02020603050405020304" pitchFamily="18" charset="0"/>
                <a:ea typeface="楷体" panose="02010609060101010101" pitchFamily="49" charset="-122"/>
              </a:rPr>
              <a:t>Hasin</a:t>
            </a:r>
            <a:r>
              <a:rPr lang="en-US" altLang="zh-TW" dirty="0">
                <a:solidFill>
                  <a:srgbClr val="74AA9C"/>
                </a:solidFill>
                <a:latin typeface="Times New Roman" panose="02020603050405020304" pitchFamily="18" charset="0"/>
                <a:ea typeface="楷体" panose="02010609060101010101" pitchFamily="49" charset="-122"/>
              </a:rPr>
              <a:t> et al., 2018</a:t>
            </a:r>
            <a:r>
              <a:rPr lang="en-US" altLang="zh-CN" b="0" i="0" dirty="0">
                <a:solidFill>
                  <a:srgbClr val="74AA9C"/>
                </a:solidFill>
                <a:effectLst/>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4387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87062" y="2413337"/>
            <a:ext cx="8606064" cy="2031325"/>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Further empirical research is needed to analyze how symptoms are formed in diseases, in order to determine whether certain symptoms appear in multiple diseases, making the distinction between these diseases blurred.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rPr>
              <a:t>Such research could provide a better framework for biomarkers and mechanisms </a:t>
            </a:r>
            <a:r>
              <a:rPr lang="en-US" altLang="zh-CN" b="0" i="0" dirty="0">
                <a:solidFill>
                  <a:srgbClr val="74AA9C"/>
                </a:solidFill>
                <a:effectLst/>
                <a:latin typeface="Söhne"/>
              </a:rPr>
              <a:t>(</a:t>
            </a:r>
            <a:r>
              <a:rPr lang="en-US" altLang="zh-CN" b="0" i="0" dirty="0" err="1">
                <a:solidFill>
                  <a:srgbClr val="74AA9C"/>
                </a:solidFill>
                <a:effectLst/>
                <a:latin typeface="Söhne"/>
              </a:rPr>
              <a:t>Insel</a:t>
            </a:r>
            <a:r>
              <a:rPr lang="en-US" altLang="zh-CN" b="0" i="0" dirty="0">
                <a:solidFill>
                  <a:srgbClr val="74AA9C"/>
                </a:solidFill>
                <a:effectLst/>
                <a:latin typeface="Söhne"/>
              </a:rPr>
              <a:t> et al., 2010);</a:t>
            </a:r>
            <a:r>
              <a:rPr lang="en-US" altLang="zh-CN" b="0" i="0" dirty="0">
                <a:effectLst/>
                <a:latin typeface="Söhne"/>
              </a:rPr>
              <a:t> active ingredients and specific processes in psychotherapy </a:t>
            </a:r>
            <a:r>
              <a:rPr lang="en-US" altLang="zh-CN" b="0" i="0" dirty="0">
                <a:solidFill>
                  <a:srgbClr val="74AA9C"/>
                </a:solidFill>
                <a:effectLst/>
                <a:latin typeface="Söhne"/>
              </a:rPr>
              <a:t>(Hofmann and Hayes, 2019; Wolpert et al., 2021); </a:t>
            </a:r>
            <a:r>
              <a:rPr lang="en-US" altLang="zh-CN" b="0" i="0" dirty="0">
                <a:effectLst/>
                <a:latin typeface="Söhne"/>
              </a:rPr>
              <a:t>and the reconceptualization of the diagnosis and classification of psychopathology </a:t>
            </a:r>
            <a:r>
              <a:rPr lang="en-US" altLang="zh-CN" b="0" i="0" dirty="0">
                <a:solidFill>
                  <a:srgbClr val="74AA9C"/>
                </a:solidFill>
                <a:effectLst/>
                <a:latin typeface="Söhne"/>
              </a:rPr>
              <a:t>(Kotov et al., 2017).</a:t>
            </a:r>
            <a:endParaRPr lang="en-US" altLang="zh-CN" b="0" i="0" dirty="0">
              <a:solidFill>
                <a:srgbClr val="74AA9C"/>
              </a:solidFill>
              <a:effectLst/>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191978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Thanks</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001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61046"/>
            <a:ext cx="8979408"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 a </a:t>
            </a:r>
            <a:r>
              <a:rPr lang="en-US" altLang="zh-CN" b="1" dirty="0">
                <a:solidFill>
                  <a:srgbClr val="FF0000"/>
                </a:solidFill>
                <a:latin typeface="Times New Roman" panose="02020603050405020304" pitchFamily="18" charset="0"/>
                <a:cs typeface="Times New Roman" panose="02020603050405020304" pitchFamily="18" charset="0"/>
              </a:rPr>
              <a:t>Diagnostic System</a:t>
            </a:r>
            <a:r>
              <a:rPr lang="en-US" altLang="zh-CN" dirty="0">
                <a:latin typeface="Times New Roman" panose="02020603050405020304" pitchFamily="18" charset="0"/>
                <a:cs typeface="Times New Roman" panose="02020603050405020304" pitchFamily="18" charset="0"/>
              </a:rPr>
              <a:t>, each </a:t>
            </a:r>
            <a:r>
              <a:rPr lang="en-US" altLang="zh-CN" b="1" dirty="0">
                <a:solidFill>
                  <a:schemeClr val="accent2"/>
                </a:solidFill>
                <a:latin typeface="Times New Roman" panose="02020603050405020304" pitchFamily="18" charset="0"/>
                <a:cs typeface="Times New Roman" panose="02020603050405020304" pitchFamily="18" charset="0"/>
              </a:rPr>
              <a:t>Diagnostic Category </a:t>
            </a:r>
            <a:r>
              <a:rPr lang="en-US" altLang="zh-CN" dirty="0">
                <a:latin typeface="Times New Roman" panose="02020603050405020304" pitchFamily="18" charset="0"/>
                <a:cs typeface="Times New Roman" panose="02020603050405020304" pitchFamily="18" charset="0"/>
              </a:rPr>
              <a:t>usually has a set of </a:t>
            </a:r>
            <a:r>
              <a:rPr lang="en-US" altLang="zh-CN" b="1" dirty="0">
                <a:solidFill>
                  <a:srgbClr val="0070C0"/>
                </a:solidFill>
                <a:latin typeface="Times New Roman" panose="02020603050405020304" pitchFamily="18" charset="0"/>
                <a:cs typeface="Times New Roman" panose="02020603050405020304" pitchFamily="18" charset="0"/>
              </a:rPr>
              <a:t>Symptom</a:t>
            </a:r>
            <a:r>
              <a:rPr lang="en-US" altLang="zh-CN" dirty="0">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descriptions</a:t>
            </a:r>
            <a:r>
              <a:rPr lang="en-US" altLang="zh-CN" dirty="0">
                <a:latin typeface="Times New Roman" panose="02020603050405020304" pitchFamily="18" charset="0"/>
                <a:cs typeface="Times New Roman" panose="02020603050405020304" pitchFamily="18" charset="0"/>
              </a:rPr>
              <a:t> associated with it to help doctors or other healthcare professionals make a diagnosis.</a:t>
            </a:r>
          </a:p>
          <a:p>
            <a:pPr marL="742950" lvl="1" indent="-285750">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 </a:t>
            </a:r>
            <a:r>
              <a:rPr lang="en-US" altLang="zh-TW" b="1" dirty="0">
                <a:solidFill>
                  <a:srgbClr val="0070C0"/>
                </a:solidFill>
                <a:latin typeface="Times New Roman" panose="02020603050405020304" pitchFamily="18" charset="0"/>
                <a:cs typeface="Times New Roman" panose="02020603050405020304" pitchFamily="18" charset="0"/>
              </a:rPr>
              <a:t>Core Symptom </a:t>
            </a:r>
            <a:r>
              <a:rPr lang="en-US" altLang="zh-TW" dirty="0">
                <a:latin typeface="Times New Roman" panose="02020603050405020304" pitchFamily="18" charset="0"/>
                <a:cs typeface="Times New Roman" panose="02020603050405020304" pitchFamily="18" charset="0"/>
              </a:rPr>
              <a:t>and several </a:t>
            </a:r>
            <a:r>
              <a:rPr lang="en-US" altLang="zh-CN" b="1" dirty="0">
                <a:solidFill>
                  <a:srgbClr val="00B0F0"/>
                </a:solidFill>
                <a:latin typeface="Times New Roman" panose="02020603050405020304" pitchFamily="18" charset="0"/>
                <a:cs typeface="Times New Roman" panose="02020603050405020304" pitchFamily="18" charset="0"/>
              </a:rPr>
              <a:t>Constituent</a:t>
            </a:r>
            <a:r>
              <a:rPr lang="en-US" altLang="zh-TW" b="1" dirty="0">
                <a:solidFill>
                  <a:srgbClr val="00B0F0"/>
                </a:solidFill>
                <a:latin typeface="Times New Roman" panose="02020603050405020304" pitchFamily="18" charset="0"/>
                <a:cs typeface="Times New Roman" panose="02020603050405020304" pitchFamily="18" charset="0"/>
              </a:rPr>
              <a:t> Symptoms </a:t>
            </a:r>
            <a:r>
              <a:rPr lang="en-US" altLang="zh-TW" dirty="0">
                <a:latin typeface="Times New Roman" panose="02020603050405020304" pitchFamily="18" charset="0"/>
                <a:cs typeface="Times New Roman" panose="02020603050405020304" pitchFamily="18" charset="0"/>
              </a:rPr>
              <a:t>constitute the </a:t>
            </a:r>
            <a:r>
              <a:rPr lang="en-US" altLang="zh-TW" b="1" dirty="0">
                <a:solidFill>
                  <a:srgbClr val="FFC000"/>
                </a:solidFill>
                <a:latin typeface="Times New Roman" panose="02020603050405020304" pitchFamily="18" charset="0"/>
                <a:cs typeface="Times New Roman" panose="02020603050405020304" pitchFamily="18" charset="0"/>
              </a:rPr>
              <a:t>Diagnostic Criteria </a:t>
            </a:r>
            <a:r>
              <a:rPr lang="en-US" altLang="zh-TW" dirty="0">
                <a:latin typeface="Times New Roman" panose="02020603050405020304" pitchFamily="18" charset="0"/>
                <a:cs typeface="Times New Roman" panose="02020603050405020304" pitchFamily="18" charset="0"/>
              </a:rPr>
              <a:t>for a </a:t>
            </a:r>
            <a:r>
              <a:rPr lang="en-US" altLang="zh-TW" b="1" i="1" u="sng" dirty="0">
                <a:solidFill>
                  <a:srgbClr val="74AA9C"/>
                </a:solidFill>
                <a:latin typeface="Times New Roman" panose="02020603050405020304" pitchFamily="18" charset="0"/>
                <a:cs typeface="Times New Roman" panose="02020603050405020304" pitchFamily="18" charset="0"/>
              </a:rPr>
              <a:t>certain disease</a:t>
            </a:r>
            <a:endParaRPr lang="zh-TW" altLang="en-US" b="1" i="1" u="sng" dirty="0">
              <a:solidFill>
                <a:srgbClr val="74AA9C"/>
              </a:solidFill>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14A74890-7E84-ABC6-1CF2-DA50FC960707}"/>
              </a:ext>
            </a:extLst>
          </p:cNvPr>
          <p:cNvGrpSpPr/>
          <p:nvPr/>
        </p:nvGrpSpPr>
        <p:grpSpPr>
          <a:xfrm>
            <a:off x="1507272" y="2864031"/>
            <a:ext cx="5964865" cy="3317359"/>
            <a:chOff x="1414705" y="2778987"/>
            <a:chExt cx="5964865" cy="3317359"/>
          </a:xfrm>
        </p:grpSpPr>
        <p:cxnSp>
          <p:nvCxnSpPr>
            <p:cNvPr id="24" name="直接箭头连接符 23">
              <a:extLst>
                <a:ext uri="{FF2B5EF4-FFF2-40B4-BE49-F238E27FC236}">
                  <a16:creationId xmlns:a16="http://schemas.microsoft.com/office/drawing/2014/main" id="{3BB4F0DF-8FBB-2D48-1710-E4F665E31F45}"/>
                </a:ext>
              </a:extLst>
            </p:cNvPr>
            <p:cNvCxnSpPr>
              <a:cxnSpLocks/>
              <a:endCxn id="18" idx="0"/>
            </p:cNvCxnSpPr>
            <p:nvPr/>
          </p:nvCxnSpPr>
          <p:spPr>
            <a:xfrm flipH="1">
              <a:off x="2895851" y="5368592"/>
              <a:ext cx="1578607" cy="11204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C77A8B-C634-29E1-0AE0-7EC110DCCF32}"/>
                </a:ext>
              </a:extLst>
            </p:cNvPr>
            <p:cNvCxnSpPr>
              <a:cxnSpLocks/>
              <a:stCxn id="8" idx="1"/>
              <a:endCxn id="18" idx="0"/>
            </p:cNvCxnSpPr>
            <p:nvPr/>
          </p:nvCxnSpPr>
          <p:spPr>
            <a:xfrm flipH="1">
              <a:off x="2895851" y="4642383"/>
              <a:ext cx="1626700" cy="83825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7AF33C-1732-4055-A4F6-24F362D374FC}"/>
                </a:ext>
              </a:extLst>
            </p:cNvPr>
            <p:cNvCxnSpPr>
              <a:cxnSpLocks/>
              <a:endCxn id="18" idx="0"/>
            </p:cNvCxnSpPr>
            <p:nvPr/>
          </p:nvCxnSpPr>
          <p:spPr>
            <a:xfrm flipH="1">
              <a:off x="2895851" y="3896860"/>
              <a:ext cx="1626700" cy="15837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B261D2-6B2D-8229-077D-9C0D43B98A59}"/>
                </a:ext>
              </a:extLst>
            </p:cNvPr>
            <p:cNvSpPr txBox="1"/>
            <p:nvPr/>
          </p:nvSpPr>
          <p:spPr>
            <a:xfrm>
              <a:off x="4616292" y="3004307"/>
              <a:ext cx="2474140" cy="400110"/>
            </a:xfrm>
            <a:prstGeom prst="rect">
              <a:avLst/>
            </a:prstGeom>
            <a:noFill/>
          </p:spPr>
          <p:txBody>
            <a:bodyPr wrap="square" rtlCol="0">
              <a:spAutoFit/>
            </a:bodyPr>
            <a:lstStyle/>
            <a:p>
              <a:r>
                <a:rPr lang="en-US" altLang="zh-CN" sz="2000" b="1" dirty="0">
                  <a:solidFill>
                    <a:schemeClr val="accent2"/>
                  </a:solidFill>
                  <a:latin typeface="Times New Roman" panose="02020603050405020304" pitchFamily="18" charset="0"/>
                  <a:cs typeface="Times New Roman" panose="02020603050405020304" pitchFamily="18" charset="0"/>
                </a:rPr>
                <a:t>Diagnostic Category</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92083476-B4D0-A566-C381-45DC992C8966}"/>
                </a:ext>
              </a:extLst>
            </p:cNvPr>
            <p:cNvGrpSpPr/>
            <p:nvPr/>
          </p:nvGrpSpPr>
          <p:grpSpPr>
            <a:xfrm>
              <a:off x="1607434" y="3024654"/>
              <a:ext cx="2789704" cy="861774"/>
              <a:chOff x="1605303" y="3806186"/>
              <a:chExt cx="2789704" cy="861774"/>
            </a:xfrm>
          </p:grpSpPr>
          <p:sp>
            <p:nvSpPr>
              <p:cNvPr id="6" name="文本框 5">
                <a:extLst>
                  <a:ext uri="{FF2B5EF4-FFF2-40B4-BE49-F238E27FC236}">
                    <a16:creationId xmlns:a16="http://schemas.microsoft.com/office/drawing/2014/main" id="{89AA1C05-9ED6-DED8-5C80-DF78F4BBC386}"/>
                  </a:ext>
                </a:extLst>
              </p:cNvPr>
              <p:cNvSpPr txBox="1"/>
              <p:nvPr/>
            </p:nvSpPr>
            <p:spPr>
              <a:xfrm>
                <a:off x="3061578" y="3806186"/>
                <a:ext cx="1333429" cy="861774"/>
              </a:xfrm>
              <a:prstGeom prst="rect">
                <a:avLst/>
              </a:prstGeom>
              <a:noFill/>
            </p:spPr>
            <p:txBody>
              <a:bodyPr wrap="squar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Symptom a</a:t>
                </a:r>
              </a:p>
              <a:p>
                <a:r>
                  <a:rPr lang="en-US" altLang="zh-CN" sz="1600" dirty="0">
                    <a:solidFill>
                      <a:srgbClr val="0070C0"/>
                    </a:solidFill>
                    <a:latin typeface="Times New Roman" panose="02020603050405020304" pitchFamily="18" charset="0"/>
                    <a:cs typeface="Times New Roman" panose="02020603050405020304" pitchFamily="18" charset="0"/>
                  </a:rPr>
                  <a:t>Symptom b</a:t>
                </a:r>
              </a:p>
              <a:p>
                <a:r>
                  <a:rPr lang="en-US" altLang="zh-CN" sz="1600" dirty="0">
                    <a:solidFill>
                      <a:srgbClr val="0070C0"/>
                    </a:solidFill>
                    <a:latin typeface="Times New Roman" panose="02020603050405020304" pitchFamily="18" charset="0"/>
                    <a:cs typeface="Times New Roman" panose="02020603050405020304" pitchFamily="18" charset="0"/>
                  </a:rPr>
                  <a:t>Symptom c</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0B45973-B7D2-6A29-0F08-CFCECF5457D3}"/>
                  </a:ext>
                </a:extLst>
              </p:cNvPr>
              <p:cNvSpPr txBox="1"/>
              <p:nvPr/>
            </p:nvSpPr>
            <p:spPr>
              <a:xfrm>
                <a:off x="1605303" y="3913908"/>
                <a:ext cx="1226696" cy="646331"/>
              </a:xfrm>
              <a:prstGeom prst="rect">
                <a:avLst/>
              </a:prstGeom>
              <a:noFill/>
            </p:spPr>
            <p:txBody>
              <a:bodyPr wrap="square">
                <a:spAutoFit/>
              </a:bodyPr>
              <a:lstStyle/>
              <a:p>
                <a:pPr algn="ctr"/>
                <a:r>
                  <a:rPr lang="en-US" altLang="zh-CN" dirty="0">
                    <a:solidFill>
                      <a:srgbClr val="0070C0"/>
                    </a:solidFill>
                    <a:latin typeface="Times New Roman" panose="02020603050405020304" pitchFamily="18" charset="0"/>
                    <a:cs typeface="Times New Roman" panose="02020603050405020304" pitchFamily="18" charset="0"/>
                  </a:rPr>
                  <a:t>Core </a:t>
                </a:r>
              </a:p>
              <a:p>
                <a:pPr algn="ctr"/>
                <a:r>
                  <a:rPr lang="en-US" altLang="zh-CN" dirty="0">
                    <a:solidFill>
                      <a:srgbClr val="0070C0"/>
                    </a:solidFill>
                    <a:latin typeface="Times New Roman" panose="02020603050405020304" pitchFamily="18" charset="0"/>
                    <a:cs typeface="Times New Roman" panose="02020603050405020304" pitchFamily="18" charset="0"/>
                  </a:rPr>
                  <a:t>Symptoms</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12" name="左大括号 11">
                <a:extLst>
                  <a:ext uri="{FF2B5EF4-FFF2-40B4-BE49-F238E27FC236}">
                    <a16:creationId xmlns:a16="http://schemas.microsoft.com/office/drawing/2014/main" id="{C801CB27-B9FA-18B4-9923-66A8FA0960F6}"/>
                  </a:ext>
                </a:extLst>
              </p:cNvPr>
              <p:cNvSpPr/>
              <p:nvPr/>
            </p:nvSpPr>
            <p:spPr>
              <a:xfrm>
                <a:off x="2858177" y="3913908"/>
                <a:ext cx="192041" cy="646330"/>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4D76BAF7-FAB1-46F8-46C0-7538435EC17A}"/>
                </a:ext>
              </a:extLst>
            </p:cNvPr>
            <p:cNvGrpSpPr/>
            <p:nvPr/>
          </p:nvGrpSpPr>
          <p:grpSpPr>
            <a:xfrm>
              <a:off x="4522551" y="3719053"/>
              <a:ext cx="2736634" cy="1846659"/>
              <a:chOff x="5361823" y="3934544"/>
              <a:chExt cx="2736634" cy="1846659"/>
            </a:xfrm>
          </p:grpSpPr>
          <p:sp>
            <p:nvSpPr>
              <p:cNvPr id="8" name="文本框 7">
                <a:extLst>
                  <a:ext uri="{FF2B5EF4-FFF2-40B4-BE49-F238E27FC236}">
                    <a16:creationId xmlns:a16="http://schemas.microsoft.com/office/drawing/2014/main" id="{282E2FC9-57CE-6781-4999-3BFC22EE802E}"/>
                  </a:ext>
                </a:extLst>
              </p:cNvPr>
              <p:cNvSpPr txBox="1"/>
              <p:nvPr/>
            </p:nvSpPr>
            <p:spPr>
              <a:xfrm>
                <a:off x="5361823" y="3934544"/>
                <a:ext cx="1273036" cy="1846659"/>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Symptom d</a:t>
                </a:r>
              </a:p>
              <a:p>
                <a:r>
                  <a:rPr lang="en-US" altLang="zh-CN" sz="1600" dirty="0">
                    <a:solidFill>
                      <a:srgbClr val="00B0F0"/>
                    </a:solidFill>
                    <a:latin typeface="Times New Roman" panose="02020603050405020304" pitchFamily="18" charset="0"/>
                    <a:cs typeface="Times New Roman" panose="02020603050405020304" pitchFamily="18" charset="0"/>
                  </a:rPr>
                  <a:t>Symptom e</a:t>
                </a:r>
              </a:p>
              <a:p>
                <a:r>
                  <a:rPr lang="en-US" altLang="zh-CN" sz="1600" dirty="0">
                    <a:solidFill>
                      <a:srgbClr val="00B0F0"/>
                    </a:solidFill>
                    <a:latin typeface="Times New Roman" panose="02020603050405020304" pitchFamily="18" charset="0"/>
                    <a:cs typeface="Times New Roman" panose="02020603050405020304" pitchFamily="18" charset="0"/>
                  </a:rPr>
                  <a:t>Symptom f</a:t>
                </a:r>
              </a:p>
              <a:p>
                <a:r>
                  <a:rPr lang="en-US" altLang="zh-CN" sz="1600" dirty="0">
                    <a:solidFill>
                      <a:srgbClr val="00B0F0"/>
                    </a:solidFill>
                    <a:latin typeface="Times New Roman" panose="02020603050405020304" pitchFamily="18" charset="0"/>
                    <a:cs typeface="Times New Roman" panose="02020603050405020304" pitchFamily="18" charset="0"/>
                  </a:rPr>
                  <a:t>Symptom g</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h</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i</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j</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838B8F7-14CE-6F5C-1C40-616918B0988A}"/>
                  </a:ext>
                </a:extLst>
              </p:cNvPr>
              <p:cNvSpPr txBox="1"/>
              <p:nvPr/>
            </p:nvSpPr>
            <p:spPr>
              <a:xfrm>
                <a:off x="6788605" y="4525979"/>
                <a:ext cx="1309852" cy="646331"/>
              </a:xfrm>
              <a:prstGeom prst="rect">
                <a:avLst/>
              </a:prstGeom>
              <a:noFill/>
            </p:spPr>
            <p:txBody>
              <a:bodyPr wrap="square">
                <a:spAutoFit/>
              </a:bodyPr>
              <a:lstStyle/>
              <a:p>
                <a:pPr algn="ctr"/>
                <a:r>
                  <a:rPr lang="en-US" altLang="zh-CN" dirty="0">
                    <a:solidFill>
                      <a:srgbClr val="00B0F0"/>
                    </a:solidFill>
                    <a:latin typeface="Times New Roman" panose="02020603050405020304" pitchFamily="18" charset="0"/>
                    <a:cs typeface="Times New Roman" panose="02020603050405020304" pitchFamily="18" charset="0"/>
                  </a:rPr>
                  <a:t>Constituent </a:t>
                </a:r>
              </a:p>
              <a:p>
                <a:pPr algn="ctr"/>
                <a:r>
                  <a:rPr lang="en-US" altLang="zh-CN" dirty="0">
                    <a:solidFill>
                      <a:srgbClr val="00B0F0"/>
                    </a:solidFill>
                    <a:latin typeface="Times New Roman" panose="02020603050405020304" pitchFamily="18" charset="0"/>
                    <a:cs typeface="Times New Roman" panose="02020603050405020304" pitchFamily="18" charset="0"/>
                  </a:rPr>
                  <a:t>Symptoms</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AF96729E-C208-9D46-25D1-9BF66AF477E4}"/>
                  </a:ext>
                </a:extLst>
              </p:cNvPr>
              <p:cNvSpPr/>
              <p:nvPr/>
            </p:nvSpPr>
            <p:spPr>
              <a:xfrm rot="10800000">
                <a:off x="6561513" y="4103659"/>
                <a:ext cx="289162" cy="150842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34C541C-FDBD-EEFB-1FD7-1AE0D1933A5B}"/>
                </a:ext>
              </a:extLst>
            </p:cNvPr>
            <p:cNvSpPr txBox="1"/>
            <p:nvPr/>
          </p:nvSpPr>
          <p:spPr>
            <a:xfrm>
              <a:off x="1806014" y="5480634"/>
              <a:ext cx="2179674" cy="369332"/>
            </a:xfrm>
            <a:prstGeom prst="rect">
              <a:avLst/>
            </a:prstGeom>
            <a:noFill/>
            <a:ln>
              <a:noFill/>
            </a:ln>
          </p:spPr>
          <p:txBody>
            <a:bodyPr wrap="square">
              <a:spAutoFit/>
            </a:bodyPr>
            <a:lstStyle/>
            <a:p>
              <a:r>
                <a:rPr lang="en-US" altLang="zh-CN" dirty="0">
                  <a:solidFill>
                    <a:srgbClr val="FFC000"/>
                  </a:solidFill>
                  <a:latin typeface="Times New Roman" panose="02020603050405020304" pitchFamily="18" charset="0"/>
                  <a:cs typeface="Times New Roman" panose="02020603050405020304" pitchFamily="18" charset="0"/>
                </a:rPr>
                <a:t>Diagnostic Criteria c</a:t>
              </a:r>
            </a:p>
          </p:txBody>
        </p:sp>
        <p:cxnSp>
          <p:nvCxnSpPr>
            <p:cNvPr id="44" name="直接箭头连接符 43">
              <a:extLst>
                <a:ext uri="{FF2B5EF4-FFF2-40B4-BE49-F238E27FC236}">
                  <a16:creationId xmlns:a16="http://schemas.microsoft.com/office/drawing/2014/main" id="{22FC0C5C-E853-B5DC-5257-EC95247DC8DA}"/>
                </a:ext>
              </a:extLst>
            </p:cNvPr>
            <p:cNvCxnSpPr>
              <a:cxnSpLocks/>
              <a:endCxn id="18" idx="0"/>
            </p:cNvCxnSpPr>
            <p:nvPr/>
          </p:nvCxnSpPr>
          <p:spPr>
            <a:xfrm flipH="1">
              <a:off x="2895851" y="3886428"/>
              <a:ext cx="689607" cy="159420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对话气泡: 圆角矩形 49">
              <a:extLst>
                <a:ext uri="{FF2B5EF4-FFF2-40B4-BE49-F238E27FC236}">
                  <a16:creationId xmlns:a16="http://schemas.microsoft.com/office/drawing/2014/main" id="{862AA210-7E57-F6BB-EA3A-4E1A2D2EA7E0}"/>
                </a:ext>
              </a:extLst>
            </p:cNvPr>
            <p:cNvSpPr/>
            <p:nvPr/>
          </p:nvSpPr>
          <p:spPr>
            <a:xfrm>
              <a:off x="1414705" y="2778987"/>
              <a:ext cx="5964865" cy="3317359"/>
            </a:xfrm>
            <a:custGeom>
              <a:avLst/>
              <a:gdLst>
                <a:gd name="connsiteX0" fmla="*/ 0 w 5964865"/>
                <a:gd name="connsiteY0" fmla="*/ 552904 h 3317359"/>
                <a:gd name="connsiteX1" fmla="*/ 552904 w 5964865"/>
                <a:gd name="connsiteY1" fmla="*/ 0 h 3317359"/>
                <a:gd name="connsiteX2" fmla="*/ 1108958 w 5964865"/>
                <a:gd name="connsiteY2" fmla="*/ 0 h 3317359"/>
                <a:gd name="connsiteX3" fmla="*/ 1694278 w 5964865"/>
                <a:gd name="connsiteY3" fmla="*/ 0 h 3317359"/>
                <a:gd name="connsiteX4" fmla="*/ 2308865 w 5964865"/>
                <a:gd name="connsiteY4" fmla="*/ 0 h 3317359"/>
                <a:gd name="connsiteX5" fmla="*/ 2952717 w 5964865"/>
                <a:gd name="connsiteY5" fmla="*/ 0 h 3317359"/>
                <a:gd name="connsiteX6" fmla="*/ 3479505 w 5964865"/>
                <a:gd name="connsiteY6" fmla="*/ 0 h 3317359"/>
                <a:gd name="connsiteX7" fmla="*/ 3479505 w 5964865"/>
                <a:gd name="connsiteY7" fmla="*/ 0 h 3317359"/>
                <a:gd name="connsiteX8" fmla="*/ 3976577 w 5964865"/>
                <a:gd name="connsiteY8" fmla="*/ 0 h 3317359"/>
                <a:gd name="connsiteX9" fmla="*/ 4473649 w 5964865"/>
                <a:gd name="connsiteY9" fmla="*/ 0 h 3317359"/>
                <a:gd name="connsiteX10" fmla="*/ 4970721 w 5964865"/>
                <a:gd name="connsiteY10" fmla="*/ 0 h 3317359"/>
                <a:gd name="connsiteX11" fmla="*/ 5411961 w 5964865"/>
                <a:gd name="connsiteY11" fmla="*/ 0 h 3317359"/>
                <a:gd name="connsiteX12" fmla="*/ 5964865 w 5964865"/>
                <a:gd name="connsiteY12" fmla="*/ 552904 h 3317359"/>
                <a:gd name="connsiteX13" fmla="*/ 5964865 w 5964865"/>
                <a:gd name="connsiteY13" fmla="*/ 986000 h 3317359"/>
                <a:gd name="connsiteX14" fmla="*/ 5964865 w 5964865"/>
                <a:gd name="connsiteY14" fmla="*/ 1405274 h 3317359"/>
                <a:gd name="connsiteX15" fmla="*/ 5964865 w 5964865"/>
                <a:gd name="connsiteY15" fmla="*/ 1935126 h 3317359"/>
                <a:gd name="connsiteX16" fmla="*/ 5964865 w 5964865"/>
                <a:gd name="connsiteY16" fmla="*/ 1935126 h 3317359"/>
                <a:gd name="connsiteX17" fmla="*/ 5964865 w 5964865"/>
                <a:gd name="connsiteY17" fmla="*/ 2324916 h 3317359"/>
                <a:gd name="connsiteX18" fmla="*/ 5964865 w 5964865"/>
                <a:gd name="connsiteY18" fmla="*/ 2764466 h 3317359"/>
                <a:gd name="connsiteX19" fmla="*/ 5964865 w 5964865"/>
                <a:gd name="connsiteY19" fmla="*/ 2764455 h 3317359"/>
                <a:gd name="connsiteX20" fmla="*/ 5411961 w 5964865"/>
                <a:gd name="connsiteY20" fmla="*/ 3317359 h 3317359"/>
                <a:gd name="connsiteX21" fmla="*/ 4970721 w 5964865"/>
                <a:gd name="connsiteY21" fmla="*/ 3317359 h 3317359"/>
                <a:gd name="connsiteX22" fmla="*/ 5093677 w 5964865"/>
                <a:gd name="connsiteY22" fmla="*/ 3604443 h 3317359"/>
                <a:gd name="connsiteX23" fmla="*/ 5216632 w 5964865"/>
                <a:gd name="connsiteY23" fmla="*/ 3891527 h 3317359"/>
                <a:gd name="connsiteX24" fmla="*/ 4782350 w 5964865"/>
                <a:gd name="connsiteY24" fmla="*/ 3747985 h 3317359"/>
                <a:gd name="connsiteX25" fmla="*/ 4330697 w 5964865"/>
                <a:gd name="connsiteY25" fmla="*/ 3598701 h 3317359"/>
                <a:gd name="connsiteX26" fmla="*/ 3896415 w 5964865"/>
                <a:gd name="connsiteY26" fmla="*/ 3455159 h 3317359"/>
                <a:gd name="connsiteX27" fmla="*/ 3479505 w 5964865"/>
                <a:gd name="connsiteY27" fmla="*/ 3317359 h 3317359"/>
                <a:gd name="connsiteX28" fmla="*/ 2981983 w 5964865"/>
                <a:gd name="connsiteY28" fmla="*/ 3317359 h 3317359"/>
                <a:gd name="connsiteX29" fmla="*/ 2425929 w 5964865"/>
                <a:gd name="connsiteY29" fmla="*/ 3317359 h 3317359"/>
                <a:gd name="connsiteX30" fmla="*/ 1869874 w 5964865"/>
                <a:gd name="connsiteY30" fmla="*/ 3317359 h 3317359"/>
                <a:gd name="connsiteX31" fmla="*/ 1255288 w 5964865"/>
                <a:gd name="connsiteY31" fmla="*/ 3317359 h 3317359"/>
                <a:gd name="connsiteX32" fmla="*/ 552904 w 5964865"/>
                <a:gd name="connsiteY32" fmla="*/ 3317359 h 3317359"/>
                <a:gd name="connsiteX33" fmla="*/ 0 w 5964865"/>
                <a:gd name="connsiteY33" fmla="*/ 2764455 h 3317359"/>
                <a:gd name="connsiteX34" fmla="*/ 0 w 5964865"/>
                <a:gd name="connsiteY34" fmla="*/ 2764466 h 3317359"/>
                <a:gd name="connsiteX35" fmla="*/ 0 w 5964865"/>
                <a:gd name="connsiteY35" fmla="*/ 2358089 h 3317359"/>
                <a:gd name="connsiteX36" fmla="*/ 0 w 5964865"/>
                <a:gd name="connsiteY36" fmla="*/ 1935126 h 3317359"/>
                <a:gd name="connsiteX37" fmla="*/ 0 w 5964865"/>
                <a:gd name="connsiteY37" fmla="*/ 1935126 h 3317359"/>
                <a:gd name="connsiteX38" fmla="*/ 0 w 5964865"/>
                <a:gd name="connsiteY38" fmla="*/ 1460563 h 3317359"/>
                <a:gd name="connsiteX39" fmla="*/ 0 w 5964865"/>
                <a:gd name="connsiteY39" fmla="*/ 999822 h 3317359"/>
                <a:gd name="connsiteX40" fmla="*/ 0 w 5964865"/>
                <a:gd name="connsiteY40" fmla="*/ 552904 h 331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64865" h="3317359" extrusionOk="0">
                  <a:moveTo>
                    <a:pt x="0" y="552904"/>
                  </a:moveTo>
                  <a:cubicBezTo>
                    <a:pt x="13778" y="282965"/>
                    <a:pt x="230907" y="-65038"/>
                    <a:pt x="552904" y="0"/>
                  </a:cubicBezTo>
                  <a:cubicBezTo>
                    <a:pt x="679658" y="-29052"/>
                    <a:pt x="934292" y="24436"/>
                    <a:pt x="1108958" y="0"/>
                  </a:cubicBezTo>
                  <a:cubicBezTo>
                    <a:pt x="1283624" y="-24436"/>
                    <a:pt x="1415516" y="36826"/>
                    <a:pt x="1694278" y="0"/>
                  </a:cubicBezTo>
                  <a:cubicBezTo>
                    <a:pt x="1973040" y="-36826"/>
                    <a:pt x="2129170" y="11919"/>
                    <a:pt x="2308865" y="0"/>
                  </a:cubicBezTo>
                  <a:cubicBezTo>
                    <a:pt x="2488560" y="-11919"/>
                    <a:pt x="2801350" y="73729"/>
                    <a:pt x="2952717" y="0"/>
                  </a:cubicBezTo>
                  <a:cubicBezTo>
                    <a:pt x="3104084" y="-73729"/>
                    <a:pt x="3253952" y="58306"/>
                    <a:pt x="3479505" y="0"/>
                  </a:cubicBezTo>
                  <a:lnTo>
                    <a:pt x="3479505" y="0"/>
                  </a:lnTo>
                  <a:cubicBezTo>
                    <a:pt x="3686518" y="-51911"/>
                    <a:pt x="3856963" y="50793"/>
                    <a:pt x="3976577" y="0"/>
                  </a:cubicBezTo>
                  <a:cubicBezTo>
                    <a:pt x="4096191" y="-50793"/>
                    <a:pt x="4351961" y="6575"/>
                    <a:pt x="4473649" y="0"/>
                  </a:cubicBezTo>
                  <a:cubicBezTo>
                    <a:pt x="4595337" y="-6575"/>
                    <a:pt x="4805610" y="41223"/>
                    <a:pt x="4970721" y="0"/>
                  </a:cubicBezTo>
                  <a:cubicBezTo>
                    <a:pt x="5135033" y="-16006"/>
                    <a:pt x="5208776" y="1136"/>
                    <a:pt x="5411961" y="0"/>
                  </a:cubicBezTo>
                  <a:cubicBezTo>
                    <a:pt x="5780044" y="-20353"/>
                    <a:pt x="5948282" y="299870"/>
                    <a:pt x="5964865" y="552904"/>
                  </a:cubicBezTo>
                  <a:cubicBezTo>
                    <a:pt x="5987641" y="643808"/>
                    <a:pt x="5926039" y="864265"/>
                    <a:pt x="5964865" y="986000"/>
                  </a:cubicBezTo>
                  <a:cubicBezTo>
                    <a:pt x="6003691" y="1107735"/>
                    <a:pt x="5934402" y="1234757"/>
                    <a:pt x="5964865" y="1405274"/>
                  </a:cubicBezTo>
                  <a:cubicBezTo>
                    <a:pt x="5995328" y="1575791"/>
                    <a:pt x="5912877" y="1824975"/>
                    <a:pt x="5964865" y="1935126"/>
                  </a:cubicBezTo>
                  <a:lnTo>
                    <a:pt x="5964865" y="1935126"/>
                  </a:lnTo>
                  <a:cubicBezTo>
                    <a:pt x="5979521" y="2116329"/>
                    <a:pt x="5954826" y="2245058"/>
                    <a:pt x="5964865" y="2324916"/>
                  </a:cubicBezTo>
                  <a:cubicBezTo>
                    <a:pt x="5974904" y="2404774"/>
                    <a:pt x="5963816" y="2637683"/>
                    <a:pt x="5964865" y="2764466"/>
                  </a:cubicBezTo>
                  <a:cubicBezTo>
                    <a:pt x="5964865" y="2764463"/>
                    <a:pt x="5964866" y="2764460"/>
                    <a:pt x="5964865" y="2764455"/>
                  </a:cubicBezTo>
                  <a:cubicBezTo>
                    <a:pt x="5915543" y="3047350"/>
                    <a:pt x="5748399" y="3386180"/>
                    <a:pt x="5411961" y="3317359"/>
                  </a:cubicBezTo>
                  <a:cubicBezTo>
                    <a:pt x="5259250" y="3354586"/>
                    <a:pt x="5163726" y="3284858"/>
                    <a:pt x="4970721" y="3317359"/>
                  </a:cubicBezTo>
                  <a:cubicBezTo>
                    <a:pt x="5022543" y="3417389"/>
                    <a:pt x="5032199" y="3545200"/>
                    <a:pt x="5093677" y="3604443"/>
                  </a:cubicBezTo>
                  <a:cubicBezTo>
                    <a:pt x="5155154" y="3663686"/>
                    <a:pt x="5170280" y="3809314"/>
                    <a:pt x="5216632" y="3891527"/>
                  </a:cubicBezTo>
                  <a:cubicBezTo>
                    <a:pt x="5105314" y="3894953"/>
                    <a:pt x="4995273" y="3803364"/>
                    <a:pt x="4782350" y="3747985"/>
                  </a:cubicBezTo>
                  <a:cubicBezTo>
                    <a:pt x="4569427" y="3692606"/>
                    <a:pt x="4434547" y="3606460"/>
                    <a:pt x="4330697" y="3598701"/>
                  </a:cubicBezTo>
                  <a:cubicBezTo>
                    <a:pt x="4226847" y="3590942"/>
                    <a:pt x="4050803" y="3478655"/>
                    <a:pt x="3896415" y="3455159"/>
                  </a:cubicBezTo>
                  <a:cubicBezTo>
                    <a:pt x="3742027" y="3431663"/>
                    <a:pt x="3658739" y="3350630"/>
                    <a:pt x="3479505" y="3317359"/>
                  </a:cubicBezTo>
                  <a:cubicBezTo>
                    <a:pt x="3232528" y="3344423"/>
                    <a:pt x="3181638" y="3315154"/>
                    <a:pt x="2981983" y="3317359"/>
                  </a:cubicBezTo>
                  <a:cubicBezTo>
                    <a:pt x="2782328" y="3319564"/>
                    <a:pt x="2590917" y="3301810"/>
                    <a:pt x="2425929" y="3317359"/>
                  </a:cubicBezTo>
                  <a:cubicBezTo>
                    <a:pt x="2260941" y="3332908"/>
                    <a:pt x="2051487" y="3301720"/>
                    <a:pt x="1869874" y="3317359"/>
                  </a:cubicBezTo>
                  <a:cubicBezTo>
                    <a:pt x="1688261" y="3332998"/>
                    <a:pt x="1420191" y="3249526"/>
                    <a:pt x="1255288" y="3317359"/>
                  </a:cubicBezTo>
                  <a:cubicBezTo>
                    <a:pt x="1090385" y="3385192"/>
                    <a:pt x="721115" y="3272479"/>
                    <a:pt x="552904" y="3317359"/>
                  </a:cubicBezTo>
                  <a:cubicBezTo>
                    <a:pt x="235072" y="3317257"/>
                    <a:pt x="-42565" y="3071226"/>
                    <a:pt x="0" y="2764455"/>
                  </a:cubicBezTo>
                  <a:cubicBezTo>
                    <a:pt x="1" y="2764458"/>
                    <a:pt x="-1" y="2764463"/>
                    <a:pt x="0" y="2764466"/>
                  </a:cubicBezTo>
                  <a:cubicBezTo>
                    <a:pt x="-42609" y="2631700"/>
                    <a:pt x="15188" y="2514316"/>
                    <a:pt x="0" y="2358089"/>
                  </a:cubicBezTo>
                  <a:cubicBezTo>
                    <a:pt x="-15188" y="2201862"/>
                    <a:pt x="21382" y="2075898"/>
                    <a:pt x="0" y="1935126"/>
                  </a:cubicBezTo>
                  <a:lnTo>
                    <a:pt x="0" y="1935126"/>
                  </a:lnTo>
                  <a:cubicBezTo>
                    <a:pt x="-17426" y="1748796"/>
                    <a:pt x="13538" y="1622314"/>
                    <a:pt x="0" y="1460563"/>
                  </a:cubicBezTo>
                  <a:cubicBezTo>
                    <a:pt x="-13538" y="1298812"/>
                    <a:pt x="33291" y="1175382"/>
                    <a:pt x="0" y="999822"/>
                  </a:cubicBezTo>
                  <a:cubicBezTo>
                    <a:pt x="-33291" y="824262"/>
                    <a:pt x="596" y="658777"/>
                    <a:pt x="0" y="552904"/>
                  </a:cubicBezTo>
                  <a:close/>
                </a:path>
              </a:pathLst>
            </a:custGeom>
            <a:noFill/>
            <a:ln w="38100">
              <a:solidFill>
                <a:schemeClr val="accent2"/>
              </a:solidFill>
              <a:extLst>
                <a:ext uri="{C807C97D-BFC1-408E-A445-0C87EB9F89A2}">
                  <ask:lineSketchStyleProps xmlns:ask="http://schemas.microsoft.com/office/drawing/2018/sketchyshapes" sd="1103967461">
                    <a:prstGeom prst="wedgeRoundRectCallout">
                      <a:avLst>
                        <a:gd name="adj1" fmla="val 37456"/>
                        <a:gd name="adj2" fmla="val 67308"/>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0F277094-5D03-4B2D-82C3-4B25B50AACA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5" name="对话气泡: 圆角矩形 54">
            <a:extLst>
              <a:ext uri="{FF2B5EF4-FFF2-40B4-BE49-F238E27FC236}">
                <a16:creationId xmlns:a16="http://schemas.microsoft.com/office/drawing/2014/main" id="{407EDEF7-5D01-E277-5F89-37E067581A5A}"/>
              </a:ext>
            </a:extLst>
          </p:cNvPr>
          <p:cNvSpPr/>
          <p:nvPr/>
        </p:nvSpPr>
        <p:spPr>
          <a:xfrm>
            <a:off x="9246002" y="283464"/>
            <a:ext cx="2679404" cy="1737227"/>
          </a:xfrm>
          <a:prstGeom prst="wedgeRoundRectCallout">
            <a:avLst>
              <a:gd name="adj1" fmla="val 20615"/>
              <a:gd name="adj2" fmla="val 7657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491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4468333"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Introduction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0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7" name="矩形 6"/>
          <p:cNvSpPr/>
          <p:nvPr/>
        </p:nvSpPr>
        <p:spPr>
          <a:xfrm>
            <a:off x="340241" y="751344"/>
            <a:ext cx="8410353" cy="563231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Due to the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heterogeneity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within diagnostic categories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symptom overlap across diagnostic categories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traditional mental disorder diagnostic systems (e.g., DSM) have limitations.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Isolating a single diagnostic category:</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Restricts our understanding of the fundamental causes of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Bentall et al., 2012; Fried and Nesse, 2015; Parker, 2005</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Obscures commonalities between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Barlow, 2014</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For example, there is considerable overlap in symptoms between severe depression and generalized anxiety disorder, making it possible for a person to meet the criteria for both diagnoses.</a:t>
            </a:r>
          </a:p>
          <a:p>
            <a:pPr marL="285750"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by examining patterns of symptom overlap, researchers can identify:	</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Common symptoms of multiple diseases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Symptoms unique to a specific disease</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4A76AFBF-9EAA-8057-7AED-F86CE81C604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DEABCD50-705D-29F1-9E36-F476C9410226}"/>
              </a:ext>
            </a:extLst>
          </p:cNvPr>
          <p:cNvSpPr/>
          <p:nvPr/>
        </p:nvSpPr>
        <p:spPr>
          <a:xfrm>
            <a:off x="9246002" y="283464"/>
            <a:ext cx="2679404" cy="1737227"/>
          </a:xfrm>
          <a:prstGeom prst="wedgeRoundRectCallout">
            <a:avLst>
              <a:gd name="adj1" fmla="val 20792"/>
              <a:gd name="adj2" fmla="val 76239"/>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DSM-5: Time for an Upgrade</a:t>
            </a:r>
          </a:p>
        </p:txBody>
      </p:sp>
    </p:spTree>
    <p:extLst>
      <p:ext uri="{BB962C8B-B14F-4D97-AF65-F5344CB8AC3E}">
        <p14:creationId xmlns:p14="http://schemas.microsoft.com/office/powerpoint/2010/main" val="411263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525780" y="1951672"/>
            <a:ext cx="7822955" cy="2954655"/>
          </a:xfrm>
          <a:prstGeom prst="rect">
            <a:avLst/>
          </a:prstGeom>
        </p:spPr>
        <p:txBody>
          <a:bodyPr wrap="square">
            <a:spAutoFit/>
          </a:bodyPr>
          <a:lstStyle/>
          <a:p>
            <a:pPr marL="285750" indent="-285750">
              <a:spcAft>
                <a:spcPts val="0"/>
              </a:spcAft>
              <a:buFont typeface="Wingdings" panose="05000000000000000000" pitchFamily="2" charset="2"/>
              <a:buChar char="n"/>
            </a:pPr>
            <a:r>
              <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rPr>
              <a:t>Similar research has been conducted in the past, examining patterns of symptom overlap</a:t>
            </a:r>
          </a:p>
          <a:p>
            <a:pPr marL="285750" indent="-285750">
              <a:spcAft>
                <a:spcPts val="0"/>
              </a:spcAft>
              <a:buFont typeface="Wingdings" panose="05000000000000000000" pitchFamily="2" charset="2"/>
              <a:buChar char="n"/>
            </a:pP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Borsboom </a:t>
            </a:r>
            <a:r>
              <a:rPr lang="en-US" altLang="zh-CN"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et al.(2011)</a:t>
            </a:r>
            <a:r>
              <a:rPr lang="en-US" altLang="zh-CN"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i="1" kern="100" dirty="0">
                <a:latin typeface="Times New Roman" panose="02020603050405020304" pitchFamily="18" charset="0"/>
                <a:ea typeface="楷体" panose="02010609060101010101" pitchFamily="49" charset="-122"/>
                <a:cs typeface="Times New Roman" panose="02020603050405020304" pitchFamily="18" charset="0"/>
              </a:rPr>
              <a:t>generated a symptom-level overlap network in DSM-IV-TR</a:t>
            </a:r>
            <a:r>
              <a:rPr lang="zh-CN" altLang="zh-TW" i="1" kern="1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i="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Tio </a:t>
            </a:r>
            <a:r>
              <a:rPr lang="en-US" altLang="zh-CN"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et al.(2016) </a:t>
            </a:r>
            <a:r>
              <a:rPr lang="en-US" altLang="zh-CN" i="1" kern="100" dirty="0">
                <a:latin typeface="Times New Roman" panose="02020603050405020304" pitchFamily="18" charset="0"/>
                <a:ea typeface="楷体" panose="02010609060101010101" pitchFamily="49" charset="-122"/>
                <a:cs typeface="Times New Roman" panose="02020603050405020304" pitchFamily="18" charset="0"/>
              </a:rPr>
              <a:t>used the same method to examine symptom-level overlap in ICD-10</a:t>
            </a:r>
          </a:p>
          <a:p>
            <a:pPr marL="800100" lvl="1" indent="-342900">
              <a:buFont typeface="+mj-lt"/>
              <a:buAutoNum type="arabicPeriod"/>
            </a:pPr>
            <a:r>
              <a:rPr lang="en-US" altLang="zh-TW"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Forbes (2023) </a:t>
            </a:r>
            <a:r>
              <a:rPr lang="en-US" altLang="zh-CN" i="1" kern="100" dirty="0">
                <a:latin typeface="Times New Roman" panose="02020603050405020304" pitchFamily="18" charset="0"/>
                <a:ea typeface="楷体" panose="02010609060101010101" pitchFamily="49" charset="-122"/>
                <a:cs typeface="Times New Roman" panose="02020603050405020304" pitchFamily="18" charset="0"/>
              </a:rPr>
              <a:t>examined whether symptoms in DSM-5 are only due to comorbidity or correlation between diseases, or whether they do indeed have distinctive manifestations in certain diseases.</a:t>
            </a:r>
          </a:p>
        </p:txBody>
      </p:sp>
      <p:sp>
        <p:nvSpPr>
          <p:cNvPr id="10" name="矩形 9">
            <a:extLst>
              <a:ext uri="{FF2B5EF4-FFF2-40B4-BE49-F238E27FC236}">
                <a16:creationId xmlns:a16="http://schemas.microsoft.com/office/drawing/2014/main" id="{680EBD54-32BD-6884-ABB2-522AEDEEFB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00221D9-1562-D567-DA9B-D7E5D67D71B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Similar Studies Have Been Conducted Before</a:t>
            </a:r>
          </a:p>
        </p:txBody>
      </p:sp>
    </p:spTree>
    <p:extLst>
      <p:ext uri="{BB962C8B-B14F-4D97-AF65-F5344CB8AC3E}">
        <p14:creationId xmlns:p14="http://schemas.microsoft.com/office/powerpoint/2010/main" val="5832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6" name="矩形 5"/>
          <p:cNvSpPr/>
          <p:nvPr/>
        </p:nvSpPr>
        <p:spPr>
          <a:xfrm>
            <a:off x="527304" y="1859339"/>
            <a:ext cx="8071945" cy="3170099"/>
          </a:xfrm>
          <a:prstGeom prst="rect">
            <a:avLst/>
          </a:prstGeom>
        </p:spPr>
        <p:txBody>
          <a:bodyPr wrap="square">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This study uses a descriptive approach to address several questions:</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How many different symptoms make up the hundreds of diagnostic criteria defined in DSM-5?</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To what extent do these symptoms overlap within and across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What are the prominent patterns of symptom overlap between different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Are there any diagnostic categories that are more likely to exhibit symptom overlap than others?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Which symptoms are most repeated across different diagnostic categories?</a:t>
            </a: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F5D6B17-50DC-DF4B-5E38-AB36522AE2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96BB887D-D327-1608-B173-1041108ACA59}"/>
              </a:ext>
            </a:extLst>
          </p:cNvPr>
          <p:cNvSpPr/>
          <p:nvPr/>
        </p:nvSpPr>
        <p:spPr>
          <a:xfrm>
            <a:off x="9246002" y="283464"/>
            <a:ext cx="2679404" cy="1737227"/>
          </a:xfrm>
          <a:prstGeom prst="wedgeRoundRectCallout">
            <a:avLst>
              <a:gd name="adj1" fmla="val 20668"/>
              <a:gd name="adj2" fmla="val 76341"/>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What This Study Aims to Do</a:t>
            </a:r>
          </a:p>
        </p:txBody>
      </p:sp>
    </p:spTree>
    <p:extLst>
      <p:ext uri="{BB962C8B-B14F-4D97-AF65-F5344CB8AC3E}">
        <p14:creationId xmlns:p14="http://schemas.microsoft.com/office/powerpoint/2010/main" val="3174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Method</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181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5868</Words>
  <Application>Microsoft Office PowerPoint</Application>
  <PresentationFormat>宽屏</PresentationFormat>
  <Paragraphs>496</Paragraphs>
  <Slides>37</Slides>
  <Notes>35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Söhne</vt:lpstr>
      <vt:lpstr>楷体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MengZhen Hu</cp:lastModifiedBy>
  <cp:revision>60</cp:revision>
  <dcterms:created xsi:type="dcterms:W3CDTF">2023-03-31T07:27:35Z</dcterms:created>
  <dcterms:modified xsi:type="dcterms:W3CDTF">2023-04-12T11:51:15Z</dcterms:modified>
</cp:coreProperties>
</file>